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3" r:id="rId9"/>
    <p:sldId id="264" r:id="rId10"/>
    <p:sldId id="265" r:id="rId11"/>
    <p:sldId id="266" r:id="rId12"/>
    <p:sldId id="269" r:id="rId13"/>
    <p:sldId id="270" r:id="rId14"/>
    <p:sldId id="272" r:id="rId15"/>
    <p:sldId id="277" r:id="rId16"/>
    <p:sldId id="295" r:id="rId17"/>
    <p:sldId id="288" r:id="rId18"/>
    <p:sldId id="290" r:id="rId19"/>
    <p:sldId id="289" r:id="rId20"/>
    <p:sldId id="276" r:id="rId21"/>
    <p:sldId id="274" r:id="rId22"/>
    <p:sldId id="275" r:id="rId23"/>
    <p:sldId id="278" r:id="rId24"/>
    <p:sldId id="280" r:id="rId25"/>
    <p:sldId id="268" r:id="rId26"/>
    <p:sldId id="283" r:id="rId27"/>
    <p:sldId id="282" r:id="rId28"/>
    <p:sldId id="281" r:id="rId29"/>
    <p:sldId id="285" r:id="rId30"/>
    <p:sldId id="287" r:id="rId31"/>
    <p:sldId id="286"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238416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72873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324939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406747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307169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6742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303586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197162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296984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39817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7C7805-4DC7-4955-AA78-F05BBC8CE7FF}" type="datetimeFigureOut">
              <a:rPr lang="tr-TR" smtClean="0"/>
              <a:pPr/>
              <a:t>20.06.2016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2329665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C7805-4DC7-4955-AA78-F05BBC8CE7FF}" type="datetimeFigureOut">
              <a:rPr lang="tr-TR" smtClean="0"/>
              <a:pPr/>
              <a:t>20.06.2016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66179-1F97-45E6-AE09-90C93F4DC569}" type="slidenum">
              <a:rPr lang="tr-TR" smtClean="0"/>
              <a:pPr/>
              <a:t>‹#›</a:t>
            </a:fld>
            <a:endParaRPr lang="tr-TR"/>
          </a:p>
        </p:txBody>
      </p:sp>
    </p:spTree>
    <p:extLst>
      <p:ext uri="{BB962C8B-B14F-4D97-AF65-F5344CB8AC3E}">
        <p14:creationId xmlns="" xmlns:p14="http://schemas.microsoft.com/office/powerpoint/2010/main" val="4278055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484784"/>
            <a:ext cx="7772400" cy="3888431"/>
          </a:xfrm>
        </p:spPr>
        <p:txBody>
          <a:bodyPr>
            <a:noAutofit/>
          </a:bodyPr>
          <a:lstStyle/>
          <a:p>
            <a:r>
              <a:rPr lang="tr-TR" dirty="0" smtClean="0">
                <a:solidFill>
                  <a:schemeClr val="accent1"/>
                </a:solidFill>
              </a:rPr>
              <a:t>6331</a:t>
            </a:r>
            <a:r>
              <a:rPr lang="tr-TR" dirty="0" smtClean="0">
                <a:solidFill>
                  <a:srgbClr val="FF0000"/>
                </a:solidFill>
              </a:rPr>
              <a:t> sayılı </a:t>
            </a:r>
            <a:r>
              <a:rPr lang="tr-TR" dirty="0" smtClean="0">
                <a:solidFill>
                  <a:schemeClr val="accent3">
                    <a:lumMod val="50000"/>
                  </a:schemeClr>
                </a:solidFill>
              </a:rPr>
              <a:t>İş Sağlığı ve Güvenliği Kanunu</a:t>
            </a:r>
            <a:r>
              <a:rPr lang="tr-TR" dirty="0" smtClean="0">
                <a:solidFill>
                  <a:srgbClr val="FF0000"/>
                </a:solidFill>
              </a:rPr>
              <a:t> ve </a:t>
            </a:r>
            <a:r>
              <a:rPr lang="tr-TR" dirty="0" smtClean="0"/>
              <a:t>İşverenin Sorumlulukları</a:t>
            </a:r>
            <a:endParaRPr lang="tr-TR" dirty="0"/>
          </a:p>
        </p:txBody>
      </p:sp>
    </p:spTree>
    <p:extLst>
      <p:ext uri="{BB962C8B-B14F-4D97-AF65-F5344CB8AC3E}">
        <p14:creationId xmlns="" xmlns:p14="http://schemas.microsoft.com/office/powerpoint/2010/main" val="1275967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lstStyle/>
          <a:p>
            <a:endParaRPr lang="tr-TR" b="0" i="0" u="none" strike="noStrike" baseline="0" dirty="0" smtClean="0">
              <a:solidFill>
                <a:srgbClr val="000000"/>
              </a:solidFill>
              <a:latin typeface="Times New Roman"/>
            </a:endParaRPr>
          </a:p>
          <a:p>
            <a:r>
              <a:rPr lang="tr-TR" b="0" i="0" u="none" strike="noStrike" baseline="0" dirty="0" smtClean="0">
                <a:solidFill>
                  <a:srgbClr val="000000"/>
                </a:solidFill>
                <a:latin typeface="Times New Roman"/>
              </a:rPr>
              <a:t>İşveren adına hareket eden, işin ve işyerinin yönetiminde görev alan işveren vekilleri, bu Kanunun uygulanması bakımından işveren sayılır. </a:t>
            </a:r>
            <a:endParaRPr lang="tr-TR" dirty="0"/>
          </a:p>
        </p:txBody>
      </p:sp>
    </p:spTree>
    <p:extLst>
      <p:ext uri="{BB962C8B-B14F-4D97-AF65-F5344CB8AC3E}">
        <p14:creationId xmlns="" xmlns:p14="http://schemas.microsoft.com/office/powerpoint/2010/main" val="2847997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Autofit/>
          </a:bodyPr>
          <a:lstStyle/>
          <a:p>
            <a:r>
              <a:rPr lang="tr-TR" sz="2000" b="1" i="0" u="none" strike="noStrike" baseline="0" dirty="0" smtClean="0">
                <a:solidFill>
                  <a:srgbClr val="000000"/>
                </a:solidFill>
                <a:latin typeface="Times New Roman"/>
              </a:rPr>
              <a:t>İşverenin genel yükümlülüğü </a:t>
            </a:r>
            <a:endParaRPr lang="tr-TR" sz="2000" b="0" i="0" u="none" strike="noStrike" baseline="0" dirty="0" smtClean="0">
              <a:solidFill>
                <a:srgbClr val="000000"/>
              </a:solidFill>
              <a:latin typeface="Times New Roman"/>
            </a:endParaRPr>
          </a:p>
          <a:p>
            <a:r>
              <a:rPr lang="tr-TR" sz="2000" b="1" i="0" u="none" strike="noStrike" baseline="0" dirty="0" smtClean="0">
                <a:solidFill>
                  <a:srgbClr val="000000"/>
                </a:solidFill>
                <a:latin typeface="Times New Roman"/>
              </a:rPr>
              <a:t>MADDE 4 – </a:t>
            </a:r>
            <a:r>
              <a:rPr lang="tr-TR" sz="2000" b="0" i="0" u="none" strike="noStrike" baseline="0" dirty="0" smtClean="0">
                <a:solidFill>
                  <a:srgbClr val="000000"/>
                </a:solidFill>
                <a:latin typeface="Times New Roman"/>
              </a:rPr>
              <a:t>(1) İşveren, çalışanların işle ilgili sağlık ve güvenliğini sağlamakla yükümlü olup bu çerçevede; </a:t>
            </a:r>
          </a:p>
          <a:p>
            <a:r>
              <a:rPr lang="tr-TR" sz="2000" b="0" i="0" u="none" strike="noStrike" baseline="0" dirty="0" smtClean="0">
                <a:solidFill>
                  <a:srgbClr val="000000"/>
                </a:solidFill>
                <a:latin typeface="Times New Roman"/>
              </a:rPr>
              <a:t>a) Mesleki risklerin önlenmesi, eğitim ve bilgi verilmesi dâhil her türlü tedbirin alınması, organizasyonun yapılması, gerekli araç ve gereçlerin sağlanması, sağlık ve güvenlik tedbirlerinin değişen şartlara uygun hale getirilmesi ve mevcut durumun iyileştirilmesi için çalışmalar yapar. </a:t>
            </a:r>
          </a:p>
          <a:p>
            <a:r>
              <a:rPr lang="tr-TR" sz="2000" b="0" i="0" u="none" strike="noStrike" baseline="0" dirty="0" smtClean="0">
                <a:solidFill>
                  <a:srgbClr val="000000"/>
                </a:solidFill>
                <a:latin typeface="Times New Roman"/>
              </a:rPr>
              <a:t>b) İşyerinde alınan iş sağlığı ve güvenliği tedbirlerine uyulup uyulmadığını izler, denetler ve uygunsuzlukların giderilmesini sağlar. </a:t>
            </a:r>
          </a:p>
          <a:p>
            <a:r>
              <a:rPr lang="tr-TR" sz="2000" b="0" i="0" u="none" strike="noStrike" baseline="0" dirty="0" smtClean="0">
                <a:solidFill>
                  <a:srgbClr val="000000"/>
                </a:solidFill>
                <a:latin typeface="Times New Roman"/>
              </a:rPr>
              <a:t>c) Risk değerlendirmesi yapar veya yaptırır. </a:t>
            </a:r>
          </a:p>
          <a:p>
            <a:r>
              <a:rPr lang="tr-TR" sz="2000" b="0" i="0" u="none" strike="noStrike" baseline="0" dirty="0" smtClean="0">
                <a:solidFill>
                  <a:srgbClr val="000000"/>
                </a:solidFill>
                <a:latin typeface="Times New Roman"/>
              </a:rPr>
              <a:t>ç) Çalışana görev verirken, çalışanın sağlık ve güvenlik yönünden işe uygunluğunu göz önüne alır. </a:t>
            </a:r>
          </a:p>
          <a:p>
            <a:r>
              <a:rPr lang="tr-TR" sz="2000" b="0" i="0" u="none" strike="noStrike" baseline="0" dirty="0" smtClean="0">
                <a:solidFill>
                  <a:srgbClr val="000000"/>
                </a:solidFill>
                <a:latin typeface="Times New Roman"/>
              </a:rPr>
              <a:t>d) Yeterli bilgi ve talimat verilenler dışındaki çalışanların hayati ve özel tehlike bulunan yerlere girmemesi için gerekli tedbirleri alır. </a:t>
            </a:r>
            <a:endParaRPr lang="tr-TR" sz="2000" dirty="0"/>
          </a:p>
        </p:txBody>
      </p:sp>
    </p:spTree>
    <p:extLst>
      <p:ext uri="{BB962C8B-B14F-4D97-AF65-F5344CB8AC3E}">
        <p14:creationId xmlns="" xmlns:p14="http://schemas.microsoft.com/office/powerpoint/2010/main" val="3148252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92500" lnSpcReduction="20000"/>
          </a:bodyPr>
          <a:lstStyle/>
          <a:p>
            <a:r>
              <a:rPr lang="tr-TR" b="1" i="0" u="none" strike="noStrike" baseline="0" dirty="0" smtClean="0">
                <a:solidFill>
                  <a:srgbClr val="000000"/>
                </a:solidFill>
                <a:latin typeface="Times New Roman"/>
              </a:rPr>
              <a:t>İşverenin genel yükümlülüğü </a:t>
            </a:r>
            <a:endParaRPr lang="tr-TR" b="0" i="0" u="none" strike="noStrike" baseline="0" dirty="0" smtClean="0">
              <a:solidFill>
                <a:srgbClr val="000000"/>
              </a:solidFill>
              <a:latin typeface="Times New Roman"/>
            </a:endParaRPr>
          </a:p>
          <a:p>
            <a:r>
              <a:rPr lang="tr-TR" b="1" i="0" u="none" strike="noStrike" baseline="0" dirty="0" smtClean="0">
                <a:solidFill>
                  <a:srgbClr val="000000"/>
                </a:solidFill>
                <a:latin typeface="Times New Roman"/>
              </a:rPr>
              <a:t>MADDE 4 – </a:t>
            </a:r>
          </a:p>
          <a:p>
            <a:r>
              <a:rPr lang="tr-TR" b="0" i="0" u="none" strike="noStrike" baseline="0" dirty="0" smtClean="0">
                <a:solidFill>
                  <a:srgbClr val="000000"/>
                </a:solidFill>
                <a:latin typeface="Times New Roman"/>
              </a:rPr>
              <a:t>(2) İşyeri dışındaki uzman kişi ve kuruluşlardan hizmet alınması, işverenin sorumluluklarını ortadan kaldırmaz. </a:t>
            </a:r>
          </a:p>
          <a:p>
            <a:r>
              <a:rPr lang="tr-TR" b="0" i="0" u="none" strike="noStrike" baseline="0" dirty="0" smtClean="0">
                <a:solidFill>
                  <a:srgbClr val="000000"/>
                </a:solidFill>
                <a:latin typeface="Times New Roman"/>
              </a:rPr>
              <a:t>(3) Çalışanların iş sağlığı ve güvenliği alanındaki yükümlülükleri, işverenin sorumluluklarını etkilemez. </a:t>
            </a:r>
          </a:p>
          <a:p>
            <a:r>
              <a:rPr lang="tr-TR" b="0" i="0" u="none" strike="noStrike" baseline="0" dirty="0" smtClean="0">
                <a:solidFill>
                  <a:srgbClr val="000000"/>
                </a:solidFill>
                <a:latin typeface="Times New Roman"/>
              </a:rPr>
              <a:t>(4) İşveren, iş sağlığı ve güvenliği tedbirlerinin maliyetini çalışanlara yansıtamaz. </a:t>
            </a:r>
            <a:endParaRPr lang="tr-TR" dirty="0"/>
          </a:p>
        </p:txBody>
      </p:sp>
    </p:spTree>
    <p:extLst>
      <p:ext uri="{BB962C8B-B14F-4D97-AF65-F5344CB8AC3E}">
        <p14:creationId xmlns="" xmlns:p14="http://schemas.microsoft.com/office/powerpoint/2010/main" val="2276786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0000" lnSpcReduction="20000"/>
          </a:bodyPr>
          <a:lstStyle/>
          <a:p>
            <a:r>
              <a:rPr lang="tr-TR" b="1" i="0" u="none" strike="noStrike" baseline="0" dirty="0" smtClean="0">
                <a:solidFill>
                  <a:srgbClr val="000000"/>
                </a:solidFill>
                <a:latin typeface="Times New Roman"/>
              </a:rPr>
              <a:t>MADDE 6 – </a:t>
            </a:r>
            <a:r>
              <a:rPr lang="tr-TR" b="0" i="0" u="none" strike="noStrike" baseline="0" dirty="0" smtClean="0">
                <a:solidFill>
                  <a:srgbClr val="000000"/>
                </a:solidFill>
                <a:latin typeface="Times New Roman"/>
              </a:rPr>
              <a:t>(1) Mesleki risklerin önlenmesi ve bu risklerden </a:t>
            </a:r>
            <a:r>
              <a:rPr lang="tr-TR" b="0" i="0" u="none" strike="noStrike" baseline="0" dirty="0" err="1" smtClean="0">
                <a:solidFill>
                  <a:srgbClr val="000000"/>
                </a:solidFill>
                <a:latin typeface="Times New Roman"/>
              </a:rPr>
              <a:t>korunulmasına</a:t>
            </a:r>
            <a:r>
              <a:rPr lang="tr-TR" b="0" i="0" u="none" strike="noStrike" baseline="0" dirty="0" smtClean="0">
                <a:solidFill>
                  <a:srgbClr val="000000"/>
                </a:solidFill>
                <a:latin typeface="Times New Roman"/>
              </a:rPr>
              <a:t> yönelik çalışmaları da kapsayacak, iş sağlığı ve güvenliği hizmetlerinin sunulması için işveren; </a:t>
            </a:r>
          </a:p>
          <a:p>
            <a:r>
              <a:rPr lang="tr-TR" b="0" i="0" u="none" strike="noStrike" baseline="0" dirty="0" smtClean="0">
                <a:solidFill>
                  <a:srgbClr val="000000"/>
                </a:solidFill>
                <a:latin typeface="Times New Roman"/>
              </a:rPr>
              <a:t>a) Çalışanları arasından iş güvenliği uzmanı, işyeri hekimi ve diğer sağlık personeli görevlendirir. Çalışanları arasında belirlenen niteliklere sahip personel bulunmaması hâlinde, bu hizmetin tamamını veya bir kısmını </a:t>
            </a:r>
            <a:r>
              <a:rPr lang="tr-TR" b="0" i="0" u="sng" strike="noStrike" baseline="0" dirty="0" smtClean="0">
                <a:solidFill>
                  <a:srgbClr val="000000"/>
                </a:solidFill>
                <a:latin typeface="Times New Roman"/>
              </a:rPr>
              <a:t>ortak sağlık ve güvenlik birimlerinden </a:t>
            </a:r>
            <a:r>
              <a:rPr lang="tr-TR" b="0" i="0" u="none" strike="noStrike" baseline="0" dirty="0" smtClean="0">
                <a:solidFill>
                  <a:srgbClr val="000000"/>
                </a:solidFill>
                <a:latin typeface="Times New Roman"/>
              </a:rPr>
              <a:t>hizmet alarak yerine getirebilir. Ancak belirlenen niteliklere ve gerekli belgeye sahip olması hâlinde, tehlike sınıfı ve çalışan sayısı dikkate alınarak, bu hizmetin yerine getirilmesini </a:t>
            </a:r>
            <a:r>
              <a:rPr lang="tr-TR" b="1" i="0" u="none" strike="noStrike" baseline="0" dirty="0" smtClean="0">
                <a:solidFill>
                  <a:srgbClr val="000000"/>
                </a:solidFill>
                <a:latin typeface="Times New Roman"/>
              </a:rPr>
              <a:t>kendisi</a:t>
            </a:r>
            <a:r>
              <a:rPr lang="tr-TR" b="0" i="0" u="none" strike="noStrike" baseline="0" dirty="0" smtClean="0">
                <a:solidFill>
                  <a:srgbClr val="000000"/>
                </a:solidFill>
                <a:latin typeface="Times New Roman"/>
              </a:rPr>
              <a:t> üstlenebilir. </a:t>
            </a:r>
            <a:r>
              <a:rPr lang="tr-TR" b="1" dirty="0">
                <a:solidFill>
                  <a:srgbClr val="000000"/>
                </a:solidFill>
                <a:latin typeface="Times New Roman"/>
              </a:rPr>
              <a:t>(Ek cümle: 10/9/2014-6552/16 </a:t>
            </a:r>
            <a:r>
              <a:rPr lang="tr-TR" b="1" dirty="0" err="1">
                <a:solidFill>
                  <a:srgbClr val="000000"/>
                </a:solidFill>
                <a:latin typeface="Times New Roman"/>
              </a:rPr>
              <a:t>md.</a:t>
            </a:r>
            <a:r>
              <a:rPr lang="tr-TR" b="1" dirty="0">
                <a:solidFill>
                  <a:srgbClr val="000000"/>
                </a:solidFill>
                <a:latin typeface="Times New Roman"/>
              </a:rPr>
              <a:t>) </a:t>
            </a:r>
            <a:r>
              <a:rPr lang="tr-TR" dirty="0">
                <a:solidFill>
                  <a:srgbClr val="000000"/>
                </a:solidFill>
                <a:latin typeface="Times New Roman"/>
              </a:rPr>
              <a:t>Belirlenen niteliklere ve gerekli belgeye sahip olmayan ancak 10’dan az çalışanı bulunan ve az tehlikeli sınıfta yer alan işyeri işverenleri veya işveren vekili tarafından Bakanlıkça ilan edilen eğitimleri tamamlamak şartıyla işe giriş ve periyodik muayeneler ve tetkikler hariç iş sağlığı ve güvenliği hizmetlerini yürütebilirler. </a:t>
            </a:r>
            <a:endParaRPr lang="tr-TR" dirty="0"/>
          </a:p>
        </p:txBody>
      </p:sp>
    </p:spTree>
    <p:extLst>
      <p:ext uri="{BB962C8B-B14F-4D97-AF65-F5344CB8AC3E}">
        <p14:creationId xmlns="" xmlns:p14="http://schemas.microsoft.com/office/powerpoint/2010/main" val="3591972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solidFill>
                  <a:srgbClr val="000000"/>
                </a:solidFill>
                <a:latin typeface="Times New Roman"/>
              </a:rPr>
              <a:t>İş sağlığı ve güvenliği hizmetlerinin desteklenmesi </a:t>
            </a:r>
            <a:endParaRPr lang="tr-TR" dirty="0">
              <a:solidFill>
                <a:srgbClr val="000000"/>
              </a:solidFill>
              <a:latin typeface="Times New Roman"/>
            </a:endParaRPr>
          </a:p>
          <a:p>
            <a:r>
              <a:rPr lang="tr-TR" b="1" dirty="0">
                <a:solidFill>
                  <a:srgbClr val="000000"/>
                </a:solidFill>
                <a:latin typeface="Times New Roman"/>
              </a:rPr>
              <a:t>MADDE 7 – </a:t>
            </a:r>
            <a:r>
              <a:rPr lang="tr-TR" dirty="0">
                <a:solidFill>
                  <a:srgbClr val="000000"/>
                </a:solidFill>
                <a:latin typeface="Times New Roman"/>
              </a:rPr>
              <a:t>(1) İş sağlığı ve güvenliği hizmetlerinin yerine getirilmesi için, Bakanlıkça aşağıdaki şartlarla destek sağlanabilir: </a:t>
            </a:r>
          </a:p>
          <a:p>
            <a:r>
              <a:rPr lang="tr-TR" dirty="0">
                <a:solidFill>
                  <a:srgbClr val="000000"/>
                </a:solidFill>
                <a:latin typeface="Times New Roman"/>
              </a:rPr>
              <a:t>a) Kamu kurum ve kuruluşları hariç ondan az çalışanı bulunanlardan, çok tehlikeli ve tehlikeli sınıfta yer alan işyerleri faydalanabilir. Ancak, Bakanlar Kurulu, ondan az çalışanı bulunanlardan az tehlikeli sınıfta yer alan işyerlerinin de faydalanmasına karar verebilir. </a:t>
            </a:r>
            <a:endParaRPr lang="tr-TR" dirty="0"/>
          </a:p>
        </p:txBody>
      </p:sp>
    </p:spTree>
    <p:extLst>
      <p:ext uri="{BB962C8B-B14F-4D97-AF65-F5344CB8AC3E}">
        <p14:creationId xmlns="" xmlns:p14="http://schemas.microsoft.com/office/powerpoint/2010/main" val="681946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7500" lnSpcReduction="20000"/>
          </a:bodyPr>
          <a:lstStyle/>
          <a:p>
            <a:r>
              <a:rPr lang="tr-TR" b="1" i="0" u="none" strike="noStrike" baseline="0" dirty="0" smtClean="0">
                <a:solidFill>
                  <a:srgbClr val="000000"/>
                </a:solidFill>
                <a:latin typeface="Times New Roman"/>
              </a:rPr>
              <a:t>MADDE 8 – </a:t>
            </a:r>
          </a:p>
          <a:p>
            <a:r>
              <a:rPr lang="tr-TR" b="0" i="0" u="none" strike="noStrike" baseline="0" dirty="0" smtClean="0">
                <a:solidFill>
                  <a:srgbClr val="000000"/>
                </a:solidFill>
                <a:latin typeface="Times New Roman"/>
              </a:rPr>
              <a:t>(1) İşyeri hekimi ve iş güvenliği uzmanlarının hak ve yetkileri, görevlerini yerine getirmeleri nedeniyle kısıtlanamaz. Bu kişiler, görevlerini mesleğin gerektirdiği etik ilkeler ve mesleki bağımsızlık içerisinde yürütür. </a:t>
            </a:r>
          </a:p>
          <a:p>
            <a:r>
              <a:rPr lang="tr-TR" dirty="0">
                <a:solidFill>
                  <a:srgbClr val="000000"/>
                </a:solidFill>
                <a:latin typeface="Times New Roman"/>
              </a:rPr>
              <a:t>(2) </a:t>
            </a:r>
            <a:r>
              <a:rPr lang="tr-TR" b="1" dirty="0">
                <a:solidFill>
                  <a:srgbClr val="000000"/>
                </a:solidFill>
                <a:latin typeface="Times New Roman"/>
              </a:rPr>
              <a:t>(Değişik: 4/4/2015-6645/1 </a:t>
            </a:r>
            <a:r>
              <a:rPr lang="tr-TR" b="1" dirty="0" err="1">
                <a:solidFill>
                  <a:srgbClr val="000000"/>
                </a:solidFill>
                <a:latin typeface="Times New Roman"/>
              </a:rPr>
              <a:t>md.</a:t>
            </a:r>
            <a:r>
              <a:rPr lang="tr-TR" b="1" dirty="0">
                <a:solidFill>
                  <a:srgbClr val="000000"/>
                </a:solidFill>
                <a:latin typeface="Times New Roman"/>
              </a:rPr>
              <a:t>) </a:t>
            </a:r>
            <a:r>
              <a:rPr lang="tr-TR" dirty="0">
                <a:solidFill>
                  <a:srgbClr val="000000"/>
                </a:solidFill>
                <a:latin typeface="Times New Roman"/>
              </a:rPr>
              <a:t>İşverene iş sağlığı ve güvenliği ile ilgili konularda rehberlik ve danışmanlık yapmak üzere görevlendirilen işyeri hekimi ve iş güvenliği uzmanı, görev aldığı işyerinde göreviyle ilgili mevzuat ve teknik gelişmeleri göz önünde bulundurarak iş sağlığı ve güvenliği ile ilgili eksiklik ve aksaklıkları, tedbir ve tavsiyeleri belirler ve işverene </a:t>
            </a:r>
            <a:r>
              <a:rPr lang="tr-TR" u="sng" dirty="0">
                <a:solidFill>
                  <a:srgbClr val="000000"/>
                </a:solidFill>
                <a:latin typeface="Times New Roman"/>
              </a:rPr>
              <a:t>yazılı olarak </a:t>
            </a:r>
            <a:r>
              <a:rPr lang="tr-TR" dirty="0">
                <a:solidFill>
                  <a:srgbClr val="000000"/>
                </a:solidFill>
                <a:latin typeface="Times New Roman"/>
              </a:rPr>
              <a:t>bildirir. </a:t>
            </a:r>
            <a:endParaRPr lang="tr-TR" dirty="0"/>
          </a:p>
        </p:txBody>
      </p:sp>
    </p:spTree>
    <p:extLst>
      <p:ext uri="{BB962C8B-B14F-4D97-AF65-F5344CB8AC3E}">
        <p14:creationId xmlns="" xmlns:p14="http://schemas.microsoft.com/office/powerpoint/2010/main" val="291228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6331 sayılı İş Sağlığı ve Güvenliği Kanun ve İşverenin Sorumlulukları</a:t>
            </a:r>
            <a:endParaRPr lang="tr-TR" dirty="0"/>
          </a:p>
        </p:txBody>
      </p:sp>
      <p:pic>
        <p:nvPicPr>
          <p:cNvPr id="5122" name="Picture 2" descr="C:\Users\TIP MERKEZİ\Desktop\tespit ve öneri defteri.jpeg"/>
          <p:cNvPicPr>
            <a:picLocks noGrp="1" noChangeAspect="1" noChangeArrowheads="1"/>
          </p:cNvPicPr>
          <p:nvPr>
            <p:ph idx="1"/>
          </p:nvPr>
        </p:nvPicPr>
        <p:blipFill>
          <a:blip r:embed="rId2" cstate="print"/>
          <a:srcRect/>
          <a:stretch>
            <a:fillRect/>
          </a:stretch>
        </p:blipFill>
        <p:spPr bwMode="auto">
          <a:xfrm>
            <a:off x="1857356" y="1600200"/>
            <a:ext cx="5286411" cy="5257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lstStyle/>
          <a:p>
            <a:r>
              <a:rPr lang="tr-TR" dirty="0" smtClean="0"/>
              <a:t>İşyeri Hekiminin çalışma süresi :</a:t>
            </a:r>
          </a:p>
          <a:p>
            <a:endParaRPr lang="tr-TR" dirty="0" smtClean="0"/>
          </a:p>
          <a:p>
            <a:r>
              <a:rPr lang="tr-TR" dirty="0" smtClean="0"/>
              <a:t>Az tehlikeli işlerde : 5 dakika/kişi/ay</a:t>
            </a:r>
          </a:p>
          <a:p>
            <a:endParaRPr lang="tr-TR" dirty="0" smtClean="0"/>
          </a:p>
          <a:p>
            <a:pPr lvl="0"/>
            <a:r>
              <a:rPr lang="tr-TR" dirty="0" smtClean="0">
                <a:solidFill>
                  <a:prstClr val="black"/>
                </a:solidFill>
              </a:rPr>
              <a:t>Tehlikeli </a:t>
            </a:r>
            <a:r>
              <a:rPr lang="tr-TR" dirty="0">
                <a:solidFill>
                  <a:prstClr val="black"/>
                </a:solidFill>
              </a:rPr>
              <a:t>işlerde : </a:t>
            </a:r>
            <a:r>
              <a:rPr lang="tr-TR" dirty="0" smtClean="0">
                <a:solidFill>
                  <a:prstClr val="black"/>
                </a:solidFill>
              </a:rPr>
              <a:t>10 dakika/kişi/ay</a:t>
            </a:r>
          </a:p>
          <a:p>
            <a:pPr lvl="0"/>
            <a:endParaRPr lang="tr-TR" dirty="0">
              <a:solidFill>
                <a:prstClr val="black"/>
              </a:solidFill>
            </a:endParaRPr>
          </a:p>
          <a:p>
            <a:pPr lvl="0"/>
            <a:r>
              <a:rPr lang="tr-TR" dirty="0" smtClean="0">
                <a:solidFill>
                  <a:prstClr val="black"/>
                </a:solidFill>
              </a:rPr>
              <a:t>Çok </a:t>
            </a:r>
            <a:r>
              <a:rPr lang="tr-TR" dirty="0">
                <a:solidFill>
                  <a:prstClr val="black"/>
                </a:solidFill>
              </a:rPr>
              <a:t>tehlikeli işlerde : </a:t>
            </a:r>
            <a:r>
              <a:rPr lang="tr-TR" dirty="0" smtClean="0">
                <a:solidFill>
                  <a:prstClr val="black"/>
                </a:solidFill>
              </a:rPr>
              <a:t>15 </a:t>
            </a:r>
            <a:r>
              <a:rPr lang="tr-TR" dirty="0">
                <a:solidFill>
                  <a:prstClr val="black"/>
                </a:solidFill>
              </a:rPr>
              <a:t>dakika/kişi/ay</a:t>
            </a:r>
          </a:p>
          <a:p>
            <a:endParaRPr lang="tr-TR" dirty="0"/>
          </a:p>
        </p:txBody>
      </p:sp>
    </p:spTree>
    <p:extLst>
      <p:ext uri="{BB962C8B-B14F-4D97-AF65-F5344CB8AC3E}">
        <p14:creationId xmlns="" xmlns:p14="http://schemas.microsoft.com/office/powerpoint/2010/main" val="257552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lstStyle/>
          <a:p>
            <a:pPr lvl="0"/>
            <a:r>
              <a:rPr lang="tr-TR" dirty="0" smtClean="0">
                <a:solidFill>
                  <a:prstClr val="black"/>
                </a:solidFill>
              </a:rPr>
              <a:t>İş Güvenliği Uzmanının </a:t>
            </a:r>
            <a:r>
              <a:rPr lang="tr-TR" dirty="0">
                <a:solidFill>
                  <a:prstClr val="black"/>
                </a:solidFill>
              </a:rPr>
              <a:t>çalışma süresi :</a:t>
            </a:r>
          </a:p>
          <a:p>
            <a:pPr lvl="0"/>
            <a:endParaRPr lang="tr-TR" dirty="0">
              <a:solidFill>
                <a:prstClr val="black"/>
              </a:solidFill>
            </a:endParaRPr>
          </a:p>
          <a:p>
            <a:pPr lvl="0"/>
            <a:r>
              <a:rPr lang="tr-TR" dirty="0">
                <a:solidFill>
                  <a:prstClr val="black"/>
                </a:solidFill>
              </a:rPr>
              <a:t>Az tehlikeli işlerde : </a:t>
            </a:r>
            <a:r>
              <a:rPr lang="tr-TR" dirty="0" smtClean="0">
                <a:solidFill>
                  <a:prstClr val="black"/>
                </a:solidFill>
              </a:rPr>
              <a:t>10 </a:t>
            </a:r>
            <a:r>
              <a:rPr lang="tr-TR" dirty="0">
                <a:solidFill>
                  <a:prstClr val="black"/>
                </a:solidFill>
              </a:rPr>
              <a:t>dakika/kişi/ay</a:t>
            </a:r>
          </a:p>
          <a:p>
            <a:pPr lvl="0"/>
            <a:endParaRPr lang="tr-TR" dirty="0">
              <a:solidFill>
                <a:prstClr val="black"/>
              </a:solidFill>
            </a:endParaRPr>
          </a:p>
          <a:p>
            <a:pPr lvl="0"/>
            <a:r>
              <a:rPr lang="tr-TR" dirty="0">
                <a:solidFill>
                  <a:prstClr val="black"/>
                </a:solidFill>
              </a:rPr>
              <a:t>Tehlikeli işlerde : </a:t>
            </a:r>
            <a:r>
              <a:rPr lang="tr-TR" dirty="0" smtClean="0">
                <a:solidFill>
                  <a:prstClr val="black"/>
                </a:solidFill>
              </a:rPr>
              <a:t>20 </a:t>
            </a:r>
            <a:r>
              <a:rPr lang="tr-TR" dirty="0">
                <a:solidFill>
                  <a:prstClr val="black"/>
                </a:solidFill>
              </a:rPr>
              <a:t>dakika/kişi/ay</a:t>
            </a:r>
          </a:p>
          <a:p>
            <a:pPr lvl="0"/>
            <a:endParaRPr lang="tr-TR" dirty="0">
              <a:solidFill>
                <a:prstClr val="black"/>
              </a:solidFill>
            </a:endParaRPr>
          </a:p>
          <a:p>
            <a:pPr lvl="0"/>
            <a:r>
              <a:rPr lang="tr-TR" dirty="0">
                <a:solidFill>
                  <a:prstClr val="black"/>
                </a:solidFill>
              </a:rPr>
              <a:t>Çok tehlikeli işlerde : </a:t>
            </a:r>
            <a:r>
              <a:rPr lang="tr-TR" dirty="0" smtClean="0">
                <a:solidFill>
                  <a:prstClr val="black"/>
                </a:solidFill>
              </a:rPr>
              <a:t>40 </a:t>
            </a:r>
            <a:r>
              <a:rPr lang="tr-TR" dirty="0">
                <a:solidFill>
                  <a:prstClr val="black"/>
                </a:solidFill>
              </a:rPr>
              <a:t>dakika/kişi/ay</a:t>
            </a:r>
          </a:p>
          <a:p>
            <a:endParaRPr lang="tr-TR" dirty="0"/>
          </a:p>
        </p:txBody>
      </p:sp>
    </p:spTree>
    <p:extLst>
      <p:ext uri="{BB962C8B-B14F-4D97-AF65-F5344CB8AC3E}">
        <p14:creationId xmlns="" xmlns:p14="http://schemas.microsoft.com/office/powerpoint/2010/main" val="36041934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a:bodyPr>
          <a:lstStyle/>
          <a:p>
            <a:pPr lvl="0"/>
            <a:r>
              <a:rPr lang="tr-TR" dirty="0">
                <a:solidFill>
                  <a:prstClr val="black"/>
                </a:solidFill>
              </a:rPr>
              <a:t>İşyeri </a:t>
            </a:r>
            <a:r>
              <a:rPr lang="tr-TR" dirty="0" smtClean="0">
                <a:solidFill>
                  <a:prstClr val="black"/>
                </a:solidFill>
              </a:rPr>
              <a:t>Hemşiresinin </a:t>
            </a:r>
            <a:r>
              <a:rPr lang="tr-TR" dirty="0">
                <a:solidFill>
                  <a:prstClr val="black"/>
                </a:solidFill>
              </a:rPr>
              <a:t>çalışma süresi </a:t>
            </a:r>
            <a:r>
              <a:rPr lang="tr-TR" dirty="0" smtClean="0">
                <a:solidFill>
                  <a:prstClr val="black"/>
                </a:solidFill>
              </a:rPr>
              <a:t>:</a:t>
            </a:r>
          </a:p>
          <a:p>
            <a:pPr lvl="0"/>
            <a:endParaRPr lang="tr-TR" dirty="0" smtClean="0">
              <a:solidFill>
                <a:prstClr val="black"/>
              </a:solidFill>
            </a:endParaRPr>
          </a:p>
          <a:p>
            <a:pPr indent="359410" algn="just">
              <a:lnSpc>
                <a:spcPts val="1200"/>
              </a:lnSpc>
              <a:spcAft>
                <a:spcPts val="0"/>
              </a:spcAft>
              <a:tabLst>
                <a:tab pos="359410" algn="l"/>
              </a:tabLst>
            </a:pPr>
            <a:r>
              <a:rPr lang="tr-TR" sz="2400" dirty="0" smtClean="0">
                <a:latin typeface="Times New Roman"/>
                <a:ea typeface="ヒラギノ明朝 Pro W3"/>
              </a:rPr>
              <a:t>“</a:t>
            </a:r>
            <a:r>
              <a:rPr lang="tr-TR" sz="2400" dirty="0">
                <a:latin typeface="Times New Roman"/>
                <a:ea typeface="ヒラギノ明朝 Pro W3"/>
              </a:rPr>
              <a:t>a) Çok tehlikeli sınıfta yer alan 10 ila 49 çalışanı olan </a:t>
            </a:r>
            <a:endParaRPr lang="tr-TR" sz="2400" dirty="0" smtClean="0">
              <a:latin typeface="Times New Roman"/>
              <a:ea typeface="ヒラギノ明朝 Pro W3"/>
            </a:endParaRPr>
          </a:p>
          <a:p>
            <a:pPr indent="0" algn="just">
              <a:lnSpc>
                <a:spcPts val="1200"/>
              </a:lnSpc>
              <a:spcAft>
                <a:spcPts val="0"/>
              </a:spcAft>
              <a:buNone/>
              <a:tabLst>
                <a:tab pos="359410" algn="l"/>
              </a:tabLst>
            </a:pPr>
            <a:endParaRPr lang="tr-TR" sz="2400" dirty="0" smtClean="0">
              <a:latin typeface="Times New Roman"/>
              <a:ea typeface="ヒラギノ明朝 Pro W3"/>
            </a:endParaRPr>
          </a:p>
          <a:p>
            <a:pPr indent="0" algn="just">
              <a:lnSpc>
                <a:spcPts val="1200"/>
              </a:lnSpc>
              <a:spcAft>
                <a:spcPts val="0"/>
              </a:spcAft>
              <a:buNone/>
              <a:tabLst>
                <a:tab pos="359410" algn="l"/>
              </a:tabLst>
            </a:pPr>
            <a:r>
              <a:rPr lang="tr-TR" sz="2400" dirty="0" smtClean="0">
                <a:latin typeface="Times New Roman"/>
                <a:ea typeface="ヒラギノ明朝 Pro W3"/>
              </a:rPr>
              <a:t>işyerlerinde </a:t>
            </a:r>
            <a:r>
              <a:rPr lang="tr-TR" sz="2400" dirty="0">
                <a:latin typeface="Times New Roman"/>
                <a:ea typeface="ヒラギノ明朝 Pro W3"/>
              </a:rPr>
              <a:t>çalışan başına ayda en az 10 dakika</a:t>
            </a:r>
            <a:r>
              <a:rPr lang="tr-TR" sz="2400" dirty="0" smtClean="0">
                <a:latin typeface="Times New Roman"/>
                <a:ea typeface="ヒラギノ明朝 Pro W3"/>
              </a:rPr>
              <a:t>.</a:t>
            </a:r>
          </a:p>
          <a:p>
            <a:pPr indent="0" algn="just">
              <a:lnSpc>
                <a:spcPts val="1200"/>
              </a:lnSpc>
              <a:spcAft>
                <a:spcPts val="0"/>
              </a:spcAft>
              <a:buNone/>
              <a:tabLst>
                <a:tab pos="359410" algn="l"/>
              </a:tabLst>
            </a:pPr>
            <a:endParaRPr lang="tr-TR" sz="2400" dirty="0">
              <a:latin typeface="Times New Roman"/>
              <a:ea typeface="ヒラギノ明朝 Pro W3"/>
            </a:endParaRPr>
          </a:p>
          <a:p>
            <a:pPr indent="359410" algn="just">
              <a:lnSpc>
                <a:spcPts val="1200"/>
              </a:lnSpc>
              <a:spcAft>
                <a:spcPts val="0"/>
              </a:spcAft>
              <a:tabLst>
                <a:tab pos="359410" algn="l"/>
              </a:tabLst>
            </a:pPr>
            <a:endParaRPr lang="tr-TR" sz="2400" dirty="0" smtClean="0">
              <a:latin typeface="Times New Roman"/>
              <a:ea typeface="ヒラギノ明朝 Pro W3"/>
            </a:endParaRPr>
          </a:p>
          <a:p>
            <a:pPr indent="359410" algn="just">
              <a:lnSpc>
                <a:spcPts val="1200"/>
              </a:lnSpc>
              <a:spcAft>
                <a:spcPts val="0"/>
              </a:spcAft>
              <a:tabLst>
                <a:tab pos="359410" algn="l"/>
              </a:tabLst>
            </a:pPr>
            <a:r>
              <a:rPr lang="tr-TR" sz="2400" dirty="0" smtClean="0">
                <a:latin typeface="Times New Roman"/>
                <a:ea typeface="ヒラギノ明朝 Pro W3"/>
              </a:rPr>
              <a:t>b</a:t>
            </a:r>
            <a:r>
              <a:rPr lang="tr-TR" sz="2400" dirty="0">
                <a:latin typeface="Times New Roman"/>
                <a:ea typeface="ヒラギノ明朝 Pro W3"/>
              </a:rPr>
              <a:t>) Çok tehlikeli sınıfta yer alan 50 ila 249 çalışanı olan </a:t>
            </a:r>
            <a:endParaRPr lang="tr-TR" sz="2400" dirty="0" smtClean="0">
              <a:latin typeface="Times New Roman"/>
              <a:ea typeface="ヒラギノ明朝 Pro W3"/>
            </a:endParaRPr>
          </a:p>
          <a:p>
            <a:pPr indent="0" algn="just">
              <a:lnSpc>
                <a:spcPts val="1200"/>
              </a:lnSpc>
              <a:spcAft>
                <a:spcPts val="0"/>
              </a:spcAft>
              <a:buNone/>
              <a:tabLst>
                <a:tab pos="359410" algn="l"/>
              </a:tabLst>
            </a:pPr>
            <a:endParaRPr lang="tr-TR" sz="2400" dirty="0" smtClean="0">
              <a:latin typeface="Times New Roman"/>
              <a:ea typeface="ヒラギノ明朝 Pro W3"/>
            </a:endParaRPr>
          </a:p>
          <a:p>
            <a:pPr indent="0" algn="just">
              <a:lnSpc>
                <a:spcPts val="1200"/>
              </a:lnSpc>
              <a:spcAft>
                <a:spcPts val="0"/>
              </a:spcAft>
              <a:buNone/>
              <a:tabLst>
                <a:tab pos="359410" algn="l"/>
              </a:tabLst>
            </a:pPr>
            <a:r>
              <a:rPr lang="tr-TR" sz="2400" dirty="0" smtClean="0">
                <a:latin typeface="Times New Roman"/>
                <a:ea typeface="ヒラギノ明朝 Pro W3"/>
              </a:rPr>
              <a:t>işyerlerinde </a:t>
            </a:r>
            <a:r>
              <a:rPr lang="tr-TR" sz="2400" dirty="0">
                <a:latin typeface="Times New Roman"/>
                <a:ea typeface="ヒラギノ明朝 Pro W3"/>
              </a:rPr>
              <a:t>çalışan başına ayda en az 15 dakika</a:t>
            </a:r>
            <a:r>
              <a:rPr lang="tr-TR" sz="2400" dirty="0" smtClean="0">
                <a:latin typeface="Times New Roman"/>
                <a:ea typeface="ヒラギノ明朝 Pro W3"/>
              </a:rPr>
              <a:t>.</a:t>
            </a:r>
          </a:p>
          <a:p>
            <a:pPr indent="0" algn="just">
              <a:lnSpc>
                <a:spcPts val="1200"/>
              </a:lnSpc>
              <a:spcAft>
                <a:spcPts val="0"/>
              </a:spcAft>
              <a:buNone/>
              <a:tabLst>
                <a:tab pos="359410" algn="l"/>
              </a:tabLst>
            </a:pPr>
            <a:endParaRPr lang="tr-TR" sz="2400" dirty="0">
              <a:latin typeface="Times New Roman"/>
              <a:ea typeface="ヒラギノ明朝 Pro W3"/>
            </a:endParaRPr>
          </a:p>
          <a:p>
            <a:pPr indent="359410" algn="just">
              <a:lnSpc>
                <a:spcPts val="1200"/>
              </a:lnSpc>
              <a:spcAft>
                <a:spcPts val="0"/>
              </a:spcAft>
              <a:tabLst>
                <a:tab pos="359410" algn="l"/>
              </a:tabLst>
            </a:pPr>
            <a:endParaRPr lang="tr-TR" sz="2400" dirty="0" smtClean="0">
              <a:latin typeface="Times New Roman"/>
              <a:ea typeface="ヒラギノ明朝 Pro W3"/>
            </a:endParaRPr>
          </a:p>
          <a:p>
            <a:pPr indent="359410" algn="just">
              <a:lnSpc>
                <a:spcPts val="1200"/>
              </a:lnSpc>
              <a:spcAft>
                <a:spcPts val="0"/>
              </a:spcAft>
              <a:tabLst>
                <a:tab pos="359410" algn="l"/>
              </a:tabLst>
            </a:pPr>
            <a:r>
              <a:rPr lang="tr-TR" sz="2400" dirty="0" smtClean="0">
                <a:latin typeface="Times New Roman"/>
                <a:ea typeface="ヒラギノ明朝 Pro W3"/>
              </a:rPr>
              <a:t>c</a:t>
            </a:r>
            <a:r>
              <a:rPr lang="tr-TR" sz="2400" dirty="0">
                <a:latin typeface="Times New Roman"/>
                <a:ea typeface="ヒラギノ明朝 Pro W3"/>
              </a:rPr>
              <a:t>) Çok tehlikeli sınıfta yer alan 250 ve üzeri çalışanı olan </a:t>
            </a:r>
            <a:endParaRPr lang="tr-TR" sz="2400" dirty="0" smtClean="0">
              <a:latin typeface="Times New Roman"/>
              <a:ea typeface="ヒラギノ明朝 Pro W3"/>
            </a:endParaRPr>
          </a:p>
          <a:p>
            <a:pPr indent="359410" algn="just">
              <a:lnSpc>
                <a:spcPts val="1200"/>
              </a:lnSpc>
              <a:spcAft>
                <a:spcPts val="0"/>
              </a:spcAft>
              <a:tabLst>
                <a:tab pos="359410" algn="l"/>
              </a:tabLst>
            </a:pPr>
            <a:endParaRPr lang="tr-TR" sz="2400" dirty="0" smtClean="0">
              <a:latin typeface="Times New Roman"/>
              <a:ea typeface="ヒラギノ明朝 Pro W3"/>
            </a:endParaRPr>
          </a:p>
          <a:p>
            <a:pPr indent="0" algn="just">
              <a:lnSpc>
                <a:spcPts val="1200"/>
              </a:lnSpc>
              <a:spcAft>
                <a:spcPts val="0"/>
              </a:spcAft>
              <a:buNone/>
              <a:tabLst>
                <a:tab pos="359410" algn="l"/>
              </a:tabLst>
            </a:pPr>
            <a:r>
              <a:rPr lang="tr-TR" sz="2400" dirty="0" smtClean="0">
                <a:latin typeface="Times New Roman"/>
                <a:ea typeface="ヒラギノ明朝 Pro W3"/>
              </a:rPr>
              <a:t>işyerlerinde </a:t>
            </a:r>
            <a:r>
              <a:rPr lang="tr-TR" sz="2400" dirty="0">
                <a:latin typeface="Times New Roman"/>
                <a:ea typeface="ヒラギノ明朝 Pro W3"/>
              </a:rPr>
              <a:t>çalışan başına ayda en az 20 dakika.”</a:t>
            </a:r>
          </a:p>
          <a:p>
            <a:endParaRPr lang="tr-TR" dirty="0"/>
          </a:p>
        </p:txBody>
      </p:sp>
    </p:spTree>
    <p:extLst>
      <p:ext uri="{BB962C8B-B14F-4D97-AF65-F5344CB8AC3E}">
        <p14:creationId xmlns="" xmlns:p14="http://schemas.microsoft.com/office/powerpoint/2010/main" val="1809126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6331 sayılı İş Sağlığı ve Güvenliği Kanunu ve İşverenin Sorumlulukları</a:t>
            </a:r>
            <a:endParaRPr lang="tr-TR" dirty="0">
              <a:solidFill>
                <a:srgbClr val="FF0000"/>
              </a:solidFill>
            </a:endParaRPr>
          </a:p>
        </p:txBody>
      </p:sp>
      <p:sp>
        <p:nvSpPr>
          <p:cNvPr id="3" name="İçerik Yer Tutucusu 2"/>
          <p:cNvSpPr>
            <a:spLocks noGrp="1"/>
          </p:cNvSpPr>
          <p:nvPr>
            <p:ph idx="1"/>
          </p:nvPr>
        </p:nvSpPr>
        <p:spPr/>
        <p:txBody>
          <a:bodyPr/>
          <a:lstStyle/>
          <a:p>
            <a:endParaRPr lang="tr-TR" dirty="0" smtClean="0"/>
          </a:p>
          <a:p>
            <a:r>
              <a:rPr lang="tr-TR" sz="4000" dirty="0">
                <a:ea typeface="+mj-ea"/>
                <a:cs typeface="+mj-cs"/>
              </a:rPr>
              <a:t>6331 sayılı İş Sağlığı ve Güvenliği Kanunu </a:t>
            </a:r>
            <a:endParaRPr lang="tr-TR" sz="4000" dirty="0" smtClean="0">
              <a:ea typeface="+mj-ea"/>
              <a:cs typeface="+mj-cs"/>
            </a:endParaRPr>
          </a:p>
          <a:p>
            <a:endParaRPr lang="tr-TR" sz="4000" dirty="0" smtClean="0">
              <a:ea typeface="+mj-ea"/>
              <a:cs typeface="+mj-cs"/>
            </a:endParaRPr>
          </a:p>
          <a:p>
            <a:r>
              <a:rPr lang="tr-TR" dirty="0" smtClean="0"/>
              <a:t>Yayımlandığı Resmi Gazete : 30.06.2012</a:t>
            </a:r>
            <a:endParaRPr lang="tr-TR" sz="4400" b="0" i="0" u="none" strike="noStrike" baseline="0" dirty="0" smtClean="0">
              <a:solidFill>
                <a:srgbClr val="000000"/>
              </a:solidFill>
              <a:latin typeface="Times New Roman"/>
            </a:endParaRPr>
          </a:p>
          <a:p>
            <a:pPr marL="0" indent="0">
              <a:buNone/>
            </a:pPr>
            <a:r>
              <a:rPr lang="tr-TR" b="1" i="0" u="none" strike="noStrike" baseline="0" dirty="0" smtClean="0">
                <a:solidFill>
                  <a:srgbClr val="000000"/>
                </a:solidFill>
                <a:latin typeface="Times New Roman"/>
              </a:rPr>
              <a:t> </a:t>
            </a:r>
            <a:endParaRPr lang="tr-TR" dirty="0" smtClean="0"/>
          </a:p>
          <a:p>
            <a:r>
              <a:rPr lang="tr-TR" dirty="0" smtClean="0"/>
              <a:t>Resmi Gazetenin Sayısı: 28339</a:t>
            </a:r>
            <a:endParaRPr lang="tr-TR" sz="4400" b="0" i="0" u="none" strike="noStrike" baseline="0" dirty="0" smtClean="0">
              <a:solidFill>
                <a:srgbClr val="000000"/>
              </a:solidFill>
              <a:latin typeface="Times New Roman"/>
            </a:endParaRPr>
          </a:p>
          <a:p>
            <a:pPr marL="0" indent="0">
              <a:buNone/>
            </a:pPr>
            <a:endParaRPr lang="tr-TR" dirty="0"/>
          </a:p>
        </p:txBody>
      </p:sp>
    </p:spTree>
    <p:extLst>
      <p:ext uri="{BB962C8B-B14F-4D97-AF65-F5344CB8AC3E}">
        <p14:creationId xmlns="" xmlns:p14="http://schemas.microsoft.com/office/powerpoint/2010/main" val="55258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55000" lnSpcReduction="20000"/>
          </a:bodyPr>
          <a:lstStyle/>
          <a:p>
            <a:r>
              <a:rPr lang="tr-TR" b="1" dirty="0">
                <a:solidFill>
                  <a:srgbClr val="000000"/>
                </a:solidFill>
                <a:latin typeface="Times New Roman"/>
              </a:rPr>
              <a:t>Risk değerlendirmesi, kontrol, ölçüm ve araştırma </a:t>
            </a:r>
            <a:endParaRPr lang="tr-TR" dirty="0">
              <a:solidFill>
                <a:srgbClr val="000000"/>
              </a:solidFill>
              <a:latin typeface="Times New Roman"/>
            </a:endParaRPr>
          </a:p>
          <a:p>
            <a:r>
              <a:rPr lang="tr-TR" b="1" dirty="0">
                <a:solidFill>
                  <a:srgbClr val="000000"/>
                </a:solidFill>
                <a:latin typeface="Times New Roman"/>
              </a:rPr>
              <a:t>MADDE 10 – </a:t>
            </a:r>
            <a:r>
              <a:rPr lang="tr-TR" dirty="0">
                <a:solidFill>
                  <a:srgbClr val="000000"/>
                </a:solidFill>
                <a:latin typeface="Times New Roman"/>
              </a:rPr>
              <a:t>(1) İşveren, iş sağlığı ve güvenliği yönünden risk değerlendirmesi yapmak veya yaptırmakla yükümlüdür. Risk değerlendirmesi yapılırken aşağıdaki hususlar dikkate alınır: </a:t>
            </a:r>
          </a:p>
          <a:p>
            <a:r>
              <a:rPr lang="tr-TR" dirty="0">
                <a:solidFill>
                  <a:srgbClr val="000000"/>
                </a:solidFill>
                <a:latin typeface="Times New Roman"/>
              </a:rPr>
              <a:t>a) Belirli risklerden etkilenecek çalışanların durumu. </a:t>
            </a:r>
          </a:p>
          <a:p>
            <a:r>
              <a:rPr lang="tr-TR" dirty="0">
                <a:solidFill>
                  <a:srgbClr val="000000"/>
                </a:solidFill>
                <a:latin typeface="Times New Roman"/>
              </a:rPr>
              <a:t>b) Kullanılacak iş ekipmanı ile kimyasal madde ve müstahzarların seçimi. </a:t>
            </a:r>
          </a:p>
          <a:p>
            <a:r>
              <a:rPr lang="tr-TR" dirty="0">
                <a:solidFill>
                  <a:srgbClr val="000000"/>
                </a:solidFill>
                <a:latin typeface="Times New Roman"/>
              </a:rPr>
              <a:t>c) İşyerinin tertip ve düzeni. </a:t>
            </a:r>
          </a:p>
          <a:p>
            <a:r>
              <a:rPr lang="tr-TR" dirty="0">
                <a:solidFill>
                  <a:srgbClr val="000000"/>
                </a:solidFill>
                <a:latin typeface="Times New Roman"/>
              </a:rPr>
              <a:t>ç) Genç, yaşlı, engelli, gebe veya emziren çalışanlar gibi özel politika gerektiren gruplar ile kadın çalışanların durumu. </a:t>
            </a:r>
          </a:p>
          <a:p>
            <a:r>
              <a:rPr lang="tr-TR" dirty="0">
                <a:solidFill>
                  <a:srgbClr val="000000"/>
                </a:solidFill>
                <a:latin typeface="Times New Roman"/>
              </a:rPr>
              <a:t>(2) İşveren, yapılacak risk değerlendirmesi sonucu alınacak iş sağlığı ve güvenliği tedbirleri ile kullanılması gereken koruyucu donanım veya ekipmanı belirler. </a:t>
            </a:r>
          </a:p>
          <a:p>
            <a:r>
              <a:rPr lang="tr-TR" dirty="0">
                <a:solidFill>
                  <a:srgbClr val="000000"/>
                </a:solidFill>
                <a:latin typeface="Times New Roman"/>
              </a:rPr>
              <a:t>(3) İşyerinde uygulanacak iş sağlığı ve güvenliği tedbirleri, çalışma şekilleri ve üretim yöntemleri; çalışanların sağlık ve güvenlik yönünden korunma düzeyini yükseltecek ve işyerinin idari yapılanmasının her kademesinde uygulanabilir nitelikte olmalıdır. </a:t>
            </a:r>
          </a:p>
          <a:p>
            <a:r>
              <a:rPr lang="tr-TR" dirty="0">
                <a:solidFill>
                  <a:srgbClr val="000000"/>
                </a:solidFill>
                <a:latin typeface="Times New Roman"/>
              </a:rPr>
              <a:t>(4) İşveren, iş sağlığı ve güvenliği yönünden çalışma ortamına ve çalışanların bu ortamda maruz kaldığı risklerin belirlenmesine yönelik gerekli kontrol, ölçüm, inceleme ve araştırmaların yapılmasını sağlar. </a:t>
            </a:r>
            <a:endParaRPr lang="tr-TR" dirty="0"/>
          </a:p>
        </p:txBody>
      </p:sp>
    </p:spTree>
    <p:extLst>
      <p:ext uri="{BB962C8B-B14F-4D97-AF65-F5344CB8AC3E}">
        <p14:creationId xmlns="" xmlns:p14="http://schemas.microsoft.com/office/powerpoint/2010/main" val="2042905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55000" lnSpcReduction="20000"/>
          </a:bodyPr>
          <a:lstStyle/>
          <a:p>
            <a:r>
              <a:rPr lang="tr-TR" b="1" dirty="0">
                <a:solidFill>
                  <a:srgbClr val="000000"/>
                </a:solidFill>
                <a:latin typeface="Times New Roman"/>
              </a:rPr>
              <a:t>Acil durum planları, yangınla mücadele ve ilk yardım </a:t>
            </a:r>
            <a:endParaRPr lang="tr-TR" dirty="0">
              <a:solidFill>
                <a:srgbClr val="000000"/>
              </a:solidFill>
              <a:latin typeface="Times New Roman"/>
            </a:endParaRPr>
          </a:p>
          <a:p>
            <a:r>
              <a:rPr lang="tr-TR" b="1" dirty="0">
                <a:solidFill>
                  <a:srgbClr val="000000"/>
                </a:solidFill>
                <a:latin typeface="Times New Roman"/>
              </a:rPr>
              <a:t>MADDE 11 – </a:t>
            </a:r>
            <a:r>
              <a:rPr lang="tr-TR" dirty="0">
                <a:solidFill>
                  <a:srgbClr val="000000"/>
                </a:solidFill>
                <a:latin typeface="Times New Roman"/>
              </a:rPr>
              <a:t>(1) İşveren; </a:t>
            </a:r>
          </a:p>
          <a:p>
            <a:r>
              <a:rPr lang="tr-TR" dirty="0">
                <a:solidFill>
                  <a:srgbClr val="000000"/>
                </a:solidFill>
                <a:latin typeface="Times New Roman"/>
              </a:rPr>
              <a:t>a) Çalışma ortamı, kullanılan maddeler, iş ekipmanı ile çevre şartlarını dikkate alarak meydana gelebilecek acil durumları önceden değerlendirerek, çalışanları ve çalışma çevresini etkilemesi mümkün ve muhtemel acil durumları belirler ve bunların olumsuz etkilerini önleyici ve sınırlandırıcı tedbirleri alır. </a:t>
            </a:r>
          </a:p>
          <a:p>
            <a:r>
              <a:rPr lang="tr-TR" dirty="0">
                <a:solidFill>
                  <a:srgbClr val="000000"/>
                </a:solidFill>
                <a:latin typeface="Times New Roman"/>
              </a:rPr>
              <a:t>b) Acil durumların olumsuz etkilerinden korunmak üzere gerekli ölçüm ve değerlendirmeleri yapar, acil durum planlarını hazırlar. </a:t>
            </a:r>
          </a:p>
          <a:p>
            <a:r>
              <a:rPr lang="tr-TR" dirty="0">
                <a:solidFill>
                  <a:srgbClr val="000000"/>
                </a:solidFill>
                <a:latin typeface="Times New Roman"/>
              </a:rPr>
              <a:t>c) Acil durumlarla mücadele için işyerinin büyüklüğü ve taşıdığı özel tehlikeler, yapılan işin niteliği, çalışan sayısı ile işyerinde bulunan diğer kişileri dikkate alarak; önleme, koruma, tahliye, yangınla mücadele, ilk yardım ve benzeri konularda uygun donanıma sahip ve bu konularda eğitimli yeterli sayıda kişiyi görevlendirir, araç ve gereçleri sağlayarak eğitim ve tatbikatları yaptırır ve ekiplerin her zaman hazır bulunmalarını sağlar. </a:t>
            </a:r>
          </a:p>
          <a:p>
            <a:r>
              <a:rPr lang="tr-TR" dirty="0">
                <a:solidFill>
                  <a:srgbClr val="000000"/>
                </a:solidFill>
                <a:latin typeface="Times New Roman"/>
              </a:rPr>
              <a:t>ç) Özellikle ilk yardım, acil tıbbi müdahale, kurtarma ve yangınla mücadele konularında, işyeri dışındaki kuruluşlarla irtibatı sağlayacak gerekli düzenlemeleri yapar. </a:t>
            </a:r>
            <a:endParaRPr lang="tr-TR" dirty="0" smtClean="0">
              <a:solidFill>
                <a:srgbClr val="000000"/>
              </a:solidFill>
              <a:latin typeface="Times New Roman"/>
            </a:endParaRPr>
          </a:p>
          <a:p>
            <a:pPr marL="0" indent="0">
              <a:buNone/>
            </a:pPr>
            <a:r>
              <a:rPr lang="tr-TR" dirty="0" smtClean="0">
                <a:solidFill>
                  <a:srgbClr val="000000"/>
                </a:solidFill>
                <a:latin typeface="Times New Roman"/>
              </a:rPr>
              <a:t>        (Az Tehlikelide:20/1 Tehlikelide:15/1 Çok tehlikelide:10/1)</a:t>
            </a:r>
            <a:endParaRPr lang="tr-TR" dirty="0"/>
          </a:p>
        </p:txBody>
      </p:sp>
    </p:spTree>
    <p:extLst>
      <p:ext uri="{BB962C8B-B14F-4D97-AF65-F5344CB8AC3E}">
        <p14:creationId xmlns="" xmlns:p14="http://schemas.microsoft.com/office/powerpoint/2010/main" val="13394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Autofit/>
          </a:bodyPr>
          <a:lstStyle/>
          <a:p>
            <a:r>
              <a:rPr lang="tr-TR" sz="1500" b="1" dirty="0">
                <a:solidFill>
                  <a:srgbClr val="000000"/>
                </a:solidFill>
                <a:latin typeface="Times New Roman"/>
              </a:rPr>
              <a:t>İş kazası ve meslek hastalıklarının kayıt ve bildirimi </a:t>
            </a:r>
            <a:endParaRPr lang="tr-TR" sz="1500" dirty="0">
              <a:solidFill>
                <a:srgbClr val="000000"/>
              </a:solidFill>
              <a:latin typeface="Times New Roman"/>
            </a:endParaRPr>
          </a:p>
          <a:p>
            <a:r>
              <a:rPr lang="tr-TR" sz="1500" b="1" dirty="0">
                <a:solidFill>
                  <a:srgbClr val="000000"/>
                </a:solidFill>
                <a:latin typeface="Times New Roman"/>
              </a:rPr>
              <a:t>MADDE 14 – </a:t>
            </a:r>
            <a:r>
              <a:rPr lang="tr-TR" sz="1500" dirty="0">
                <a:solidFill>
                  <a:srgbClr val="000000"/>
                </a:solidFill>
                <a:latin typeface="Times New Roman"/>
              </a:rPr>
              <a:t>(1) İşveren; </a:t>
            </a:r>
          </a:p>
          <a:p>
            <a:r>
              <a:rPr lang="tr-TR" sz="1500" dirty="0">
                <a:solidFill>
                  <a:srgbClr val="000000"/>
                </a:solidFill>
                <a:latin typeface="Times New Roman"/>
              </a:rPr>
              <a:t>a) Bütün iş kazalarının ve meslek hastalıklarının kaydını tutar, gerekli incelemeleri yaparak bunlar ile ilgili raporları düzenler. </a:t>
            </a:r>
          </a:p>
          <a:p>
            <a:r>
              <a:rPr lang="tr-TR" sz="1500" dirty="0">
                <a:solidFill>
                  <a:srgbClr val="000000"/>
                </a:solidFill>
                <a:latin typeface="Times New Roman"/>
              </a:rPr>
              <a:t>b) İşyerinde meydana gelen ancak yaralanma veya ölüme neden olmadığı halde işyeri ya da iş ekipmanının zarara uğramasına yol açan veya çalışan, işyeri ya da iş ekipmanını zarara uğratma potansiyeli olan olayları inceleyerek bunlar ile ilgili raporları düzenler. </a:t>
            </a:r>
          </a:p>
          <a:p>
            <a:r>
              <a:rPr lang="tr-TR" sz="1500" dirty="0">
                <a:solidFill>
                  <a:srgbClr val="000000"/>
                </a:solidFill>
                <a:latin typeface="Times New Roman"/>
              </a:rPr>
              <a:t>(2) İşveren, aşağıdaki hallerde belirtilen sürede Sosyal Güvenlik Kurumuna bildirimde bulunur: </a:t>
            </a:r>
          </a:p>
          <a:p>
            <a:r>
              <a:rPr lang="tr-TR" sz="1500" dirty="0">
                <a:solidFill>
                  <a:srgbClr val="000000"/>
                </a:solidFill>
                <a:latin typeface="Times New Roman"/>
              </a:rPr>
              <a:t>a) </a:t>
            </a:r>
            <a:r>
              <a:rPr lang="tr-TR" sz="1500" b="1" dirty="0">
                <a:solidFill>
                  <a:srgbClr val="000000"/>
                </a:solidFill>
                <a:latin typeface="Times New Roman"/>
              </a:rPr>
              <a:t>İş kazalarını kazadan sonraki üç iş günü içinde. </a:t>
            </a:r>
          </a:p>
          <a:p>
            <a:r>
              <a:rPr lang="tr-TR" sz="1500" dirty="0">
                <a:solidFill>
                  <a:srgbClr val="000000"/>
                </a:solidFill>
                <a:latin typeface="Times New Roman"/>
              </a:rPr>
              <a:t>b) Sağlık hizmeti sunucuları veya işyeri hekimi tarafından kendisine bildirilen meslek hastalıklarını, öğrendiği tarihten itibaren üç iş günü içinde. </a:t>
            </a:r>
          </a:p>
          <a:p>
            <a:r>
              <a:rPr lang="tr-TR" sz="1500" dirty="0">
                <a:solidFill>
                  <a:srgbClr val="000000"/>
                </a:solidFill>
                <a:latin typeface="Times New Roman"/>
              </a:rPr>
              <a:t>(3) İşyeri hekimi veya sağlık hizmeti sunucuları; meslek hastalığı ön tanısı koydukları vakaları, Sosyal Güvenlik Kurumu tarafından yetkilendirilen sağlık hizmeti sunucularına sevk eder. </a:t>
            </a:r>
          </a:p>
          <a:p>
            <a:r>
              <a:rPr lang="tr-TR" sz="1500" dirty="0">
                <a:solidFill>
                  <a:srgbClr val="000000"/>
                </a:solidFill>
                <a:latin typeface="Times New Roman"/>
              </a:rPr>
              <a:t>(4) Sağlık hizmeti sunucuları kendilerine intikal eden iş kazalarını, yetkilendirilen sağlık hizmeti sunucuları ise meslek hastalığı tanısı koydukları vakaları en geç on gün içinde Sosyal Güvenlik Kurumuna bildirir. </a:t>
            </a:r>
          </a:p>
          <a:p>
            <a:r>
              <a:rPr lang="tr-TR" sz="1500" dirty="0">
                <a:solidFill>
                  <a:srgbClr val="000000"/>
                </a:solidFill>
                <a:latin typeface="Times New Roman"/>
              </a:rPr>
              <a:t>(5) Bu maddenin uygulanmasına ilişkin usul ve esaslar, Sağlık Bakanlığının uygun görüşü alınarak Bakanlıkça belirlenir. </a:t>
            </a:r>
            <a:endParaRPr lang="tr-TR" sz="1500" dirty="0"/>
          </a:p>
        </p:txBody>
      </p:sp>
    </p:spTree>
    <p:extLst>
      <p:ext uri="{BB962C8B-B14F-4D97-AF65-F5344CB8AC3E}">
        <p14:creationId xmlns="" xmlns:p14="http://schemas.microsoft.com/office/powerpoint/2010/main" val="1481356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a:solidFill>
                  <a:srgbClr val="000000"/>
                </a:solidFill>
                <a:latin typeface="Times New Roman"/>
              </a:rPr>
              <a:t>Sağlık gözetimi </a:t>
            </a:r>
            <a:endParaRPr lang="tr-TR" dirty="0">
              <a:solidFill>
                <a:srgbClr val="000000"/>
              </a:solidFill>
              <a:latin typeface="Times New Roman"/>
            </a:endParaRPr>
          </a:p>
          <a:p>
            <a:r>
              <a:rPr lang="tr-TR" b="1" dirty="0">
                <a:solidFill>
                  <a:srgbClr val="000000"/>
                </a:solidFill>
                <a:latin typeface="Times New Roman"/>
              </a:rPr>
              <a:t>MADDE 15 – </a:t>
            </a:r>
            <a:r>
              <a:rPr lang="tr-TR" dirty="0">
                <a:solidFill>
                  <a:srgbClr val="000000"/>
                </a:solidFill>
                <a:latin typeface="Times New Roman"/>
              </a:rPr>
              <a:t>(1) İşveren; </a:t>
            </a:r>
          </a:p>
          <a:p>
            <a:r>
              <a:rPr lang="tr-TR" dirty="0">
                <a:solidFill>
                  <a:srgbClr val="000000"/>
                </a:solidFill>
                <a:latin typeface="Times New Roman"/>
              </a:rPr>
              <a:t>a) Çalışanların işyerinde maruz kalacakları sağlık ve güvenlik risklerini dikkate alarak sağlık gözetimine tabi tutulmalarını sağlar. </a:t>
            </a:r>
          </a:p>
          <a:p>
            <a:r>
              <a:rPr lang="tr-TR" dirty="0">
                <a:solidFill>
                  <a:srgbClr val="000000"/>
                </a:solidFill>
                <a:latin typeface="Times New Roman"/>
              </a:rPr>
              <a:t>b) Aşağıdaki hallerde çalışanların sağlık muayenelerinin yapılmasını sağlamak zorundadır: </a:t>
            </a:r>
          </a:p>
          <a:p>
            <a:r>
              <a:rPr lang="tr-TR" dirty="0">
                <a:solidFill>
                  <a:srgbClr val="000000"/>
                </a:solidFill>
                <a:latin typeface="Times New Roman"/>
              </a:rPr>
              <a:t>1) İşe girişlerinde. </a:t>
            </a:r>
          </a:p>
          <a:p>
            <a:r>
              <a:rPr lang="tr-TR" dirty="0">
                <a:solidFill>
                  <a:srgbClr val="000000"/>
                </a:solidFill>
                <a:latin typeface="Times New Roman"/>
              </a:rPr>
              <a:t>2) İş değişikliğinde. </a:t>
            </a:r>
          </a:p>
          <a:p>
            <a:r>
              <a:rPr lang="tr-TR" dirty="0">
                <a:solidFill>
                  <a:srgbClr val="000000"/>
                </a:solidFill>
                <a:latin typeface="Times New Roman"/>
              </a:rPr>
              <a:t>3) İş kazası, meslek hastalığı veya sağlık nedeniyle tekrarlanan işten uzaklaşmalarından sonra işe dönüşlerinde talep etmeleri hâlinde. </a:t>
            </a:r>
          </a:p>
          <a:p>
            <a:r>
              <a:rPr lang="tr-TR" dirty="0">
                <a:solidFill>
                  <a:srgbClr val="000000"/>
                </a:solidFill>
                <a:latin typeface="Times New Roman"/>
              </a:rPr>
              <a:t>4) İşin devamı süresince, çalışanın ve işin niteliği ile işyerinin tehlike sınıfına göre Bakanlıkça belirlenen düzenli aralıklarla. </a:t>
            </a:r>
            <a:endParaRPr lang="tr-TR" dirty="0"/>
          </a:p>
        </p:txBody>
      </p:sp>
    </p:spTree>
    <p:extLst>
      <p:ext uri="{BB962C8B-B14F-4D97-AF65-F5344CB8AC3E}">
        <p14:creationId xmlns="" xmlns:p14="http://schemas.microsoft.com/office/powerpoint/2010/main" val="3176952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0000" lnSpcReduction="20000"/>
          </a:bodyPr>
          <a:lstStyle/>
          <a:p>
            <a:pPr lvl="0"/>
            <a:r>
              <a:rPr lang="tr-TR" sz="3100" b="1" dirty="0">
                <a:solidFill>
                  <a:srgbClr val="000000"/>
                </a:solidFill>
                <a:latin typeface="Times New Roman"/>
              </a:rPr>
              <a:t>Sağlık gözetimi </a:t>
            </a:r>
            <a:endParaRPr lang="tr-TR" sz="3100" b="1" dirty="0" smtClean="0">
              <a:solidFill>
                <a:srgbClr val="000000"/>
              </a:solidFill>
              <a:latin typeface="Times New Roman"/>
            </a:endParaRPr>
          </a:p>
          <a:p>
            <a:pPr lvl="0"/>
            <a:r>
              <a:rPr lang="tr-TR" sz="3100" b="1" dirty="0" smtClean="0">
                <a:solidFill>
                  <a:srgbClr val="000000"/>
                </a:solidFill>
                <a:latin typeface="Times New Roman"/>
              </a:rPr>
              <a:t>MADDE </a:t>
            </a:r>
            <a:r>
              <a:rPr lang="tr-TR" sz="3100" b="1" dirty="0">
                <a:solidFill>
                  <a:srgbClr val="000000"/>
                </a:solidFill>
                <a:latin typeface="Times New Roman"/>
              </a:rPr>
              <a:t>15 – </a:t>
            </a:r>
            <a:r>
              <a:rPr lang="tr-TR" sz="3100" dirty="0" smtClean="0">
                <a:solidFill>
                  <a:srgbClr val="000000"/>
                </a:solidFill>
                <a:latin typeface="Times New Roman"/>
              </a:rPr>
              <a:t>İşveren</a:t>
            </a:r>
            <a:r>
              <a:rPr lang="tr-TR" sz="3100" dirty="0">
                <a:solidFill>
                  <a:srgbClr val="000000"/>
                </a:solidFill>
                <a:latin typeface="Times New Roman"/>
              </a:rPr>
              <a:t>; </a:t>
            </a:r>
          </a:p>
          <a:p>
            <a:r>
              <a:rPr lang="tr-TR" dirty="0" smtClean="0">
                <a:solidFill>
                  <a:srgbClr val="000000"/>
                </a:solidFill>
                <a:latin typeface="Times New Roman"/>
              </a:rPr>
              <a:t>(</a:t>
            </a:r>
            <a:r>
              <a:rPr lang="tr-TR" dirty="0">
                <a:solidFill>
                  <a:srgbClr val="000000"/>
                </a:solidFill>
                <a:latin typeface="Times New Roman"/>
              </a:rPr>
              <a:t>2) </a:t>
            </a:r>
            <a:r>
              <a:rPr lang="tr-TR" u="sng" dirty="0">
                <a:solidFill>
                  <a:srgbClr val="000000"/>
                </a:solidFill>
                <a:latin typeface="Times New Roman"/>
              </a:rPr>
              <a:t>Tehlikeli ve çok tehlikeli sınıfta yer alan işlerde çalışacaklar, yapacakları işe uygun olduklarını belirten sağlık raporu olmadan işe başlatılamaz. </a:t>
            </a:r>
            <a:endParaRPr lang="tr-TR" sz="800" u="sng" dirty="0">
              <a:solidFill>
                <a:srgbClr val="000000"/>
              </a:solidFill>
              <a:latin typeface="Times New Roman"/>
            </a:endParaRPr>
          </a:p>
          <a:p>
            <a:r>
              <a:rPr lang="tr-TR" dirty="0">
                <a:solidFill>
                  <a:srgbClr val="000000"/>
                </a:solidFill>
                <a:latin typeface="Times New Roman"/>
              </a:rPr>
              <a:t>(3) </a:t>
            </a:r>
            <a:r>
              <a:rPr lang="tr-TR" b="1" dirty="0">
                <a:solidFill>
                  <a:srgbClr val="000000"/>
                </a:solidFill>
                <a:latin typeface="Times New Roman"/>
              </a:rPr>
              <a:t>(Değişik birinci cümle: 10/9/2014-6552/17 </a:t>
            </a:r>
            <a:r>
              <a:rPr lang="tr-TR" b="1" dirty="0" err="1">
                <a:solidFill>
                  <a:srgbClr val="000000"/>
                </a:solidFill>
                <a:latin typeface="Times New Roman"/>
              </a:rPr>
              <a:t>md.</a:t>
            </a:r>
            <a:r>
              <a:rPr lang="tr-TR" b="1" dirty="0">
                <a:solidFill>
                  <a:srgbClr val="000000"/>
                </a:solidFill>
                <a:latin typeface="Times New Roman"/>
              </a:rPr>
              <a:t>) </a:t>
            </a:r>
            <a:r>
              <a:rPr lang="tr-TR" dirty="0">
                <a:solidFill>
                  <a:srgbClr val="000000"/>
                </a:solidFill>
                <a:latin typeface="Times New Roman"/>
              </a:rPr>
              <a:t>Bu Kanun kapsamında alınması gereken sağlık raporları işyeri hekiminden alınır. 10’dan az çalışanı bulunan ve az tehlikeli işyerleri için ise </a:t>
            </a:r>
            <a:r>
              <a:rPr lang="tr-TR" u="sng" dirty="0">
                <a:solidFill>
                  <a:srgbClr val="000000"/>
                </a:solidFill>
                <a:latin typeface="Times New Roman"/>
              </a:rPr>
              <a:t>kamu hizmet sunucuları veya aile hekimlerinden de alınabilir</a:t>
            </a:r>
            <a:r>
              <a:rPr lang="tr-TR" dirty="0">
                <a:solidFill>
                  <a:srgbClr val="000000"/>
                </a:solidFill>
                <a:latin typeface="Times New Roman"/>
              </a:rPr>
              <a:t>. Raporlara itirazlar Sağlık Bakanlığı tarafından belirlenen hakem hastanelere yapılır, verilen kararlar kesindir. </a:t>
            </a:r>
          </a:p>
          <a:p>
            <a:r>
              <a:rPr lang="tr-TR" dirty="0">
                <a:solidFill>
                  <a:srgbClr val="000000"/>
                </a:solidFill>
                <a:latin typeface="Times New Roman"/>
              </a:rPr>
              <a:t>(4) Sağlık gözetiminden doğan maliyet ve bu gözetimden kaynaklı her türlü ek maliyet işverence karşılanır, çalışana yansıtılamaz. </a:t>
            </a:r>
          </a:p>
          <a:p>
            <a:r>
              <a:rPr lang="tr-TR" dirty="0">
                <a:solidFill>
                  <a:srgbClr val="000000"/>
                </a:solidFill>
                <a:latin typeface="Times New Roman"/>
              </a:rPr>
              <a:t>(5) Sağlık muayenesi yaptırılan çalışanın özel hayatı ve itibarının korunması açısından sağlık bilgileri gizli tutulur. </a:t>
            </a:r>
            <a:endParaRPr lang="tr-TR" dirty="0"/>
          </a:p>
        </p:txBody>
      </p:sp>
    </p:spTree>
    <p:extLst>
      <p:ext uri="{BB962C8B-B14F-4D97-AF65-F5344CB8AC3E}">
        <p14:creationId xmlns="" xmlns:p14="http://schemas.microsoft.com/office/powerpoint/2010/main" val="42947304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Autofit/>
          </a:bodyPr>
          <a:lstStyle/>
          <a:p>
            <a:r>
              <a:rPr lang="tr-TR" sz="1600" b="1" dirty="0">
                <a:solidFill>
                  <a:srgbClr val="000000"/>
                </a:solidFill>
                <a:latin typeface="Times New Roman"/>
              </a:rPr>
              <a:t>Çalışanların bilgilendirilmesi </a:t>
            </a:r>
            <a:endParaRPr lang="tr-TR" sz="1600" dirty="0">
              <a:solidFill>
                <a:srgbClr val="000000"/>
              </a:solidFill>
              <a:latin typeface="Times New Roman"/>
            </a:endParaRPr>
          </a:p>
          <a:p>
            <a:r>
              <a:rPr lang="tr-TR" sz="1600" b="1" dirty="0">
                <a:solidFill>
                  <a:srgbClr val="000000"/>
                </a:solidFill>
                <a:latin typeface="Times New Roman"/>
              </a:rPr>
              <a:t>MADDE 16 – </a:t>
            </a:r>
            <a:r>
              <a:rPr lang="tr-TR" sz="1600" dirty="0">
                <a:solidFill>
                  <a:srgbClr val="000000"/>
                </a:solidFill>
                <a:latin typeface="Times New Roman"/>
              </a:rPr>
              <a:t>(1) İşyerinde iş sağlığı ve güvenliğinin sağlanması ve sürdürülebilmesi amacıyla işveren, çalışanları ve çalışan temsilcilerini işyerinin özelliklerini de dikkate alarak aşağıdaki konularda bilgilendirir: </a:t>
            </a:r>
          </a:p>
          <a:p>
            <a:r>
              <a:rPr lang="tr-TR" sz="1600" dirty="0">
                <a:solidFill>
                  <a:srgbClr val="000000"/>
                </a:solidFill>
                <a:latin typeface="Times New Roman"/>
              </a:rPr>
              <a:t>a) İşyerinde karşılaşılabilecek sağlık ve güvenlik riskleri, koruyucu ve önleyici tedbirler. </a:t>
            </a:r>
          </a:p>
          <a:p>
            <a:r>
              <a:rPr lang="tr-TR" sz="1600" dirty="0">
                <a:solidFill>
                  <a:srgbClr val="000000"/>
                </a:solidFill>
                <a:latin typeface="Times New Roman"/>
              </a:rPr>
              <a:t>b) Kendileri ile ilgili yasal hak ve sorumluluklar. </a:t>
            </a:r>
          </a:p>
          <a:p>
            <a:r>
              <a:rPr lang="tr-TR" sz="1600" dirty="0">
                <a:solidFill>
                  <a:srgbClr val="000000"/>
                </a:solidFill>
                <a:latin typeface="Times New Roman"/>
              </a:rPr>
              <a:t>c) İlk yardım, olağan dışı durumlar, afetler ve yangınla mücadele ve tahliye işleri konusunda görevlendirilen kişiler. </a:t>
            </a:r>
          </a:p>
          <a:p>
            <a:r>
              <a:rPr lang="tr-TR" sz="1600" dirty="0">
                <a:solidFill>
                  <a:srgbClr val="000000"/>
                </a:solidFill>
                <a:latin typeface="Times New Roman"/>
              </a:rPr>
              <a:t>(2) İşveren; </a:t>
            </a:r>
          </a:p>
          <a:p>
            <a:r>
              <a:rPr lang="tr-TR" sz="1600" dirty="0">
                <a:solidFill>
                  <a:srgbClr val="000000"/>
                </a:solidFill>
                <a:latin typeface="Times New Roman"/>
              </a:rPr>
              <a:t>a) 12 </a:t>
            </a:r>
            <a:r>
              <a:rPr lang="tr-TR" sz="1600" dirty="0" err="1">
                <a:solidFill>
                  <a:srgbClr val="000000"/>
                </a:solidFill>
                <a:latin typeface="Times New Roman"/>
              </a:rPr>
              <a:t>nci</a:t>
            </a:r>
            <a:r>
              <a:rPr lang="tr-TR" sz="1600" dirty="0">
                <a:solidFill>
                  <a:srgbClr val="000000"/>
                </a:solidFill>
                <a:latin typeface="Times New Roman"/>
              </a:rPr>
              <a:t> maddede belirtilen ciddi ve yakın tehlikeye maruz kalan veya kalma riski olan bütün çalışanları, tehlikeler ile bunlardan doğan risklere karşı alınmış ve alınacak tedbirler hakkında derhal bilgilendirir. </a:t>
            </a:r>
          </a:p>
          <a:p>
            <a:r>
              <a:rPr lang="tr-TR" sz="1600" dirty="0">
                <a:solidFill>
                  <a:srgbClr val="000000"/>
                </a:solidFill>
                <a:latin typeface="Times New Roman"/>
              </a:rPr>
              <a:t>b) Başka işyerlerinden çalışmak üzere kendi işyerine gelen çalışanların birinci fıkrada belirtilen bilgileri almalarını sağlamak üzere, söz konusu çalışanların işverenlerine gerekli bilgileri verir. </a:t>
            </a:r>
          </a:p>
          <a:p>
            <a:r>
              <a:rPr lang="tr-TR" sz="1600" dirty="0">
                <a:solidFill>
                  <a:srgbClr val="000000"/>
                </a:solidFill>
                <a:latin typeface="Times New Roman"/>
              </a:rPr>
              <a:t>c) Risk değerlendirmesi, iş sağlığı ve güvenliği ile ilgili koruyucu ve önleyici tedbirler, ölçüm, analiz, teknik kontrol, kayıtlar, raporlar ve teftişten elde edilen bilgilere, destek elemanları ile çalışan temsilcilerinin ulaşmasını sağlar. </a:t>
            </a:r>
            <a:endParaRPr lang="tr-TR" sz="1600" dirty="0"/>
          </a:p>
        </p:txBody>
      </p:sp>
    </p:spTree>
    <p:extLst>
      <p:ext uri="{BB962C8B-B14F-4D97-AF65-F5344CB8AC3E}">
        <p14:creationId xmlns="" xmlns:p14="http://schemas.microsoft.com/office/powerpoint/2010/main" val="706116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7500" lnSpcReduction="20000"/>
          </a:bodyPr>
          <a:lstStyle/>
          <a:p>
            <a:r>
              <a:rPr lang="tr-TR" b="1" dirty="0">
                <a:solidFill>
                  <a:srgbClr val="000000"/>
                </a:solidFill>
                <a:latin typeface="Times New Roman"/>
              </a:rPr>
              <a:t>Çalışanların eğitimi </a:t>
            </a:r>
            <a:endParaRPr lang="tr-TR" dirty="0">
              <a:solidFill>
                <a:srgbClr val="000000"/>
              </a:solidFill>
              <a:latin typeface="Times New Roman"/>
            </a:endParaRPr>
          </a:p>
          <a:p>
            <a:r>
              <a:rPr lang="tr-TR" b="1" dirty="0">
                <a:solidFill>
                  <a:srgbClr val="000000"/>
                </a:solidFill>
                <a:latin typeface="Times New Roman"/>
              </a:rPr>
              <a:t>MADDE 17 – </a:t>
            </a:r>
            <a:r>
              <a:rPr lang="tr-TR" dirty="0">
                <a:solidFill>
                  <a:srgbClr val="000000"/>
                </a:solidFill>
                <a:latin typeface="Times New Roman"/>
              </a:rPr>
              <a:t>(1) İşveren, çalışanların iş sağlığı ve güvenliği eğitimlerini almasını sağlar. Bu eğitim özellikle; işe başlamadan önce, çalışma yeri veya iş değişikliğinde, iş ekipmanının değişmesi hâlinde veya yeni teknoloji uygulanması hâlinde verilir. Eğitimler, değişen ve ortaya çıkan yeni risklere uygun olarak yenilenir, gerektiğinde ve düzenli aralıklarla tekrarlanır. </a:t>
            </a:r>
            <a:r>
              <a:rPr lang="tr-TR" dirty="0" smtClean="0">
                <a:solidFill>
                  <a:srgbClr val="000000"/>
                </a:solidFill>
                <a:latin typeface="Times New Roman"/>
              </a:rPr>
              <a:t>(8-12-16 saat)</a:t>
            </a:r>
            <a:endParaRPr lang="tr-TR" dirty="0">
              <a:solidFill>
                <a:srgbClr val="000000"/>
              </a:solidFill>
              <a:latin typeface="Times New Roman"/>
            </a:endParaRPr>
          </a:p>
          <a:p>
            <a:r>
              <a:rPr lang="tr-TR" dirty="0">
                <a:solidFill>
                  <a:srgbClr val="000000"/>
                </a:solidFill>
                <a:latin typeface="Times New Roman"/>
              </a:rPr>
              <a:t>(2) Çalışan temsilcileri özel olarak eğitilir. </a:t>
            </a:r>
          </a:p>
          <a:p>
            <a:r>
              <a:rPr lang="tr-TR" dirty="0">
                <a:solidFill>
                  <a:srgbClr val="000000"/>
                </a:solidFill>
                <a:latin typeface="Times New Roman"/>
              </a:rPr>
              <a:t>(3) Mesleki eğitim alma zorunluluğu bulunan tehlikeli ve çok tehlikeli sınıfta yer alan işlerde, yapacağı işle ilgili mesleki eğitim aldığını belgeleyemeyenler çalıştırılamaz. </a:t>
            </a:r>
            <a:endParaRPr lang="tr-TR" dirty="0" smtClean="0">
              <a:solidFill>
                <a:srgbClr val="000000"/>
              </a:solidFill>
              <a:latin typeface="Times New Roman"/>
            </a:endParaRPr>
          </a:p>
          <a:p>
            <a:pPr marL="0" indent="0">
              <a:buNone/>
            </a:pPr>
            <a:r>
              <a:rPr lang="tr-TR" dirty="0">
                <a:solidFill>
                  <a:srgbClr val="000000"/>
                </a:solidFill>
                <a:latin typeface="Times New Roman"/>
              </a:rPr>
              <a:t> </a:t>
            </a:r>
            <a:r>
              <a:rPr lang="tr-TR" dirty="0" smtClean="0">
                <a:solidFill>
                  <a:srgbClr val="000000"/>
                </a:solidFill>
                <a:latin typeface="Times New Roman"/>
              </a:rPr>
              <a:t>   ( MYK Belgeleri )</a:t>
            </a:r>
            <a:endParaRPr lang="tr-TR" dirty="0"/>
          </a:p>
        </p:txBody>
      </p:sp>
    </p:spTree>
    <p:extLst>
      <p:ext uri="{BB962C8B-B14F-4D97-AF65-F5344CB8AC3E}">
        <p14:creationId xmlns="" xmlns:p14="http://schemas.microsoft.com/office/powerpoint/2010/main" val="3154353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smtClean="0">
                <a:solidFill>
                  <a:srgbClr val="000000"/>
                </a:solidFill>
                <a:latin typeface="Times New Roman"/>
              </a:rPr>
              <a:t>Çalışanların yükümlülükleri </a:t>
            </a:r>
            <a:endParaRPr lang="tr-TR" dirty="0">
              <a:solidFill>
                <a:srgbClr val="000000"/>
              </a:solidFill>
              <a:latin typeface="Times New Roman"/>
            </a:endParaRPr>
          </a:p>
          <a:p>
            <a:r>
              <a:rPr lang="tr-TR" b="1" dirty="0">
                <a:solidFill>
                  <a:srgbClr val="000000"/>
                </a:solidFill>
                <a:latin typeface="Times New Roman"/>
              </a:rPr>
              <a:t>MADDE 19 – </a:t>
            </a:r>
            <a:endParaRPr lang="tr-TR" b="1" dirty="0" smtClean="0">
              <a:solidFill>
                <a:srgbClr val="000000"/>
              </a:solidFill>
              <a:latin typeface="Times New Roman"/>
            </a:endParaRPr>
          </a:p>
          <a:p>
            <a:r>
              <a:rPr lang="tr-TR" dirty="0" smtClean="0">
                <a:solidFill>
                  <a:srgbClr val="000000"/>
                </a:solidFill>
                <a:latin typeface="Times New Roman"/>
              </a:rPr>
              <a:t>(</a:t>
            </a:r>
            <a:r>
              <a:rPr lang="tr-TR" dirty="0">
                <a:solidFill>
                  <a:srgbClr val="000000"/>
                </a:solidFill>
                <a:latin typeface="Times New Roman"/>
              </a:rPr>
              <a:t>1) Çalışanlar, iş sağlığı ve güvenliği ile ilgili aldıkları eğitim ve işverenin bu konudaki talimatları doğrultusunda, kendilerinin ve hareketlerinden veya yaptıkları işten etkilenen diğer çalışanların sağlık ve güvenliklerini tehlikeye düşürmemekle yükümlüdür. </a:t>
            </a:r>
          </a:p>
          <a:p>
            <a:r>
              <a:rPr lang="tr-TR" dirty="0">
                <a:solidFill>
                  <a:srgbClr val="000000"/>
                </a:solidFill>
                <a:latin typeface="Times New Roman"/>
              </a:rPr>
              <a:t>(2) Çalışanların, işveren tarafından verilen eğitim ve talimatlar doğrultusunda yükümlülükleri şunlardır: </a:t>
            </a:r>
          </a:p>
          <a:p>
            <a:r>
              <a:rPr lang="tr-TR" dirty="0">
                <a:solidFill>
                  <a:srgbClr val="000000"/>
                </a:solidFill>
                <a:latin typeface="Times New Roman"/>
              </a:rPr>
              <a:t>a) İşyerindeki makine, cihaz, araç, gereç, tehlikeli madde, taşıma ekipmanı ve diğer üretim araçlarını kurallara uygun şekilde kullanmak, bunların güvenlik donanımlarını doğru olarak kullanmak, keyfi </a:t>
            </a:r>
            <a:r>
              <a:rPr lang="tr-TR" dirty="0" smtClean="0">
                <a:solidFill>
                  <a:srgbClr val="000000"/>
                </a:solidFill>
                <a:latin typeface="Times New Roman"/>
              </a:rPr>
              <a:t>olarak </a:t>
            </a:r>
            <a:r>
              <a:rPr lang="tr-TR" dirty="0">
                <a:solidFill>
                  <a:srgbClr val="000000"/>
                </a:solidFill>
                <a:latin typeface="Times New Roman"/>
              </a:rPr>
              <a:t>çıkarmamak ve değiştirmemek</a:t>
            </a:r>
            <a:r>
              <a:rPr lang="tr-TR" dirty="0" smtClean="0">
                <a:solidFill>
                  <a:srgbClr val="000000"/>
                </a:solidFill>
                <a:latin typeface="Times New Roman"/>
              </a:rPr>
              <a:t>.</a:t>
            </a:r>
          </a:p>
          <a:p>
            <a:r>
              <a:rPr lang="tr-TR" dirty="0" smtClean="0">
                <a:solidFill>
                  <a:srgbClr val="000000"/>
                </a:solidFill>
                <a:latin typeface="Times New Roman"/>
              </a:rPr>
              <a:t> </a:t>
            </a:r>
            <a:r>
              <a:rPr lang="tr-TR" dirty="0">
                <a:solidFill>
                  <a:srgbClr val="000000"/>
                </a:solidFill>
                <a:latin typeface="Times New Roman"/>
              </a:rPr>
              <a:t>b) Kendilerine sağlanan kişisel koruyucu donanımı doğru kullanmak ve korumak. </a:t>
            </a:r>
            <a:endParaRPr lang="tr-TR" dirty="0"/>
          </a:p>
        </p:txBody>
      </p:sp>
    </p:spTree>
    <p:extLst>
      <p:ext uri="{BB962C8B-B14F-4D97-AF65-F5344CB8AC3E}">
        <p14:creationId xmlns="" xmlns:p14="http://schemas.microsoft.com/office/powerpoint/2010/main" val="39530968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Autofit/>
          </a:bodyPr>
          <a:lstStyle/>
          <a:p>
            <a:pPr lvl="0"/>
            <a:r>
              <a:rPr lang="tr-TR" sz="2400" b="1" dirty="0">
                <a:solidFill>
                  <a:srgbClr val="000000"/>
                </a:solidFill>
                <a:latin typeface="Times New Roman"/>
              </a:rPr>
              <a:t>Çalışanların yükümlülükleri </a:t>
            </a:r>
            <a:endParaRPr lang="tr-TR" sz="2400" dirty="0">
              <a:solidFill>
                <a:srgbClr val="000000"/>
              </a:solidFill>
              <a:latin typeface="Times New Roman"/>
            </a:endParaRPr>
          </a:p>
          <a:p>
            <a:pPr lvl="0"/>
            <a:r>
              <a:rPr lang="tr-TR" sz="2400" b="1" dirty="0">
                <a:solidFill>
                  <a:srgbClr val="000000"/>
                </a:solidFill>
                <a:latin typeface="Times New Roman"/>
              </a:rPr>
              <a:t>MADDE 19 – </a:t>
            </a:r>
          </a:p>
          <a:p>
            <a:r>
              <a:rPr lang="tr-TR" sz="2400" dirty="0" smtClean="0">
                <a:solidFill>
                  <a:srgbClr val="000000"/>
                </a:solidFill>
                <a:latin typeface="Times New Roman"/>
              </a:rPr>
              <a:t>c</a:t>
            </a:r>
            <a:r>
              <a:rPr lang="tr-TR" sz="2400" dirty="0">
                <a:solidFill>
                  <a:srgbClr val="000000"/>
                </a:solidFill>
                <a:latin typeface="Times New Roman"/>
              </a:rPr>
              <a:t>) İşyerindeki makine, cihaz, araç, gereç, tesis ve binalarda sağlık ve güvenlik yönünden ciddi ve yakın bir tehlike ile karşılaştıklarında ve koruma tedbirlerinde bir eksiklik gördüklerinde, işverene veya çalışan temsilcisine derhal haber vermek. </a:t>
            </a:r>
          </a:p>
          <a:p>
            <a:r>
              <a:rPr lang="tr-TR" sz="2400" dirty="0">
                <a:solidFill>
                  <a:srgbClr val="000000"/>
                </a:solidFill>
                <a:latin typeface="Times New Roman"/>
              </a:rPr>
              <a:t>ç) Teftişe yetkili makam tarafından işyerinde tespit edilen noksanlık ve mevzuata aykırılıkların giderilmesi konusunda, işveren ve çalışan temsilcisi ile iş birliği yapmak. </a:t>
            </a:r>
          </a:p>
          <a:p>
            <a:r>
              <a:rPr lang="tr-TR" sz="2400" dirty="0">
                <a:solidFill>
                  <a:srgbClr val="000000"/>
                </a:solidFill>
                <a:latin typeface="Times New Roman"/>
              </a:rPr>
              <a:t>d) Kendi görev alanında, iş sağlığı ve güvenliğinin sağlanması için işveren ve çalışan temsilcisi ile iş birliği yapmak. </a:t>
            </a:r>
            <a:endParaRPr lang="tr-TR" sz="2400" dirty="0"/>
          </a:p>
        </p:txBody>
      </p:sp>
    </p:spTree>
    <p:extLst>
      <p:ext uri="{BB962C8B-B14F-4D97-AF65-F5344CB8AC3E}">
        <p14:creationId xmlns="" xmlns:p14="http://schemas.microsoft.com/office/powerpoint/2010/main" val="3554227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a:solidFill>
                  <a:srgbClr val="000000"/>
                </a:solidFill>
                <a:latin typeface="Times New Roman"/>
              </a:rPr>
              <a:t>Çalışan temsilcisi </a:t>
            </a:r>
            <a:endParaRPr lang="tr-TR" dirty="0">
              <a:solidFill>
                <a:srgbClr val="000000"/>
              </a:solidFill>
              <a:latin typeface="Times New Roman"/>
            </a:endParaRPr>
          </a:p>
          <a:p>
            <a:r>
              <a:rPr lang="tr-TR" b="1" dirty="0">
                <a:solidFill>
                  <a:srgbClr val="000000"/>
                </a:solidFill>
                <a:latin typeface="Times New Roman"/>
              </a:rPr>
              <a:t>MADDE 20 – </a:t>
            </a:r>
            <a:r>
              <a:rPr lang="tr-TR" dirty="0">
                <a:solidFill>
                  <a:srgbClr val="000000"/>
                </a:solidFill>
                <a:latin typeface="Times New Roman"/>
              </a:rPr>
              <a:t>(1) İşveren; işyerinin değişik bölümlerindeki riskler ve çalışan sayılarını göz önünde bulundurarak dengeli dağılıma özen göstermek kaydıyla, çalışanlar arasında yapılacak seçim veya seçimle belirlenemediği durumda atama yoluyla, aşağıda belirtilen sayılarda çalışan temsilcisini görevlendirir: </a:t>
            </a:r>
          </a:p>
          <a:p>
            <a:r>
              <a:rPr lang="tr-TR" dirty="0">
                <a:solidFill>
                  <a:srgbClr val="000000"/>
                </a:solidFill>
                <a:latin typeface="Times New Roman"/>
              </a:rPr>
              <a:t>a) İki ile elli arasında çalışanı bulunan işyerlerinde bir. </a:t>
            </a:r>
          </a:p>
          <a:p>
            <a:r>
              <a:rPr lang="tr-TR" dirty="0">
                <a:solidFill>
                  <a:srgbClr val="000000"/>
                </a:solidFill>
                <a:latin typeface="Times New Roman"/>
              </a:rPr>
              <a:t>b) </a:t>
            </a:r>
            <a:r>
              <a:rPr lang="tr-TR" dirty="0" err="1">
                <a:solidFill>
                  <a:srgbClr val="000000"/>
                </a:solidFill>
                <a:latin typeface="Times New Roman"/>
              </a:rPr>
              <a:t>Ellibir</a:t>
            </a:r>
            <a:r>
              <a:rPr lang="tr-TR" dirty="0">
                <a:solidFill>
                  <a:srgbClr val="000000"/>
                </a:solidFill>
                <a:latin typeface="Times New Roman"/>
              </a:rPr>
              <a:t> ile yüz arasında çalışanı bulunan işyerlerinde iki. </a:t>
            </a:r>
          </a:p>
          <a:p>
            <a:r>
              <a:rPr lang="tr-TR" dirty="0">
                <a:solidFill>
                  <a:srgbClr val="000000"/>
                </a:solidFill>
                <a:latin typeface="Times New Roman"/>
              </a:rPr>
              <a:t>c) </a:t>
            </a:r>
            <a:r>
              <a:rPr lang="tr-TR" dirty="0" err="1">
                <a:solidFill>
                  <a:srgbClr val="000000"/>
                </a:solidFill>
                <a:latin typeface="Times New Roman"/>
              </a:rPr>
              <a:t>Yüzbir</a:t>
            </a:r>
            <a:r>
              <a:rPr lang="tr-TR" dirty="0">
                <a:solidFill>
                  <a:srgbClr val="000000"/>
                </a:solidFill>
                <a:latin typeface="Times New Roman"/>
              </a:rPr>
              <a:t> ile </a:t>
            </a:r>
            <a:r>
              <a:rPr lang="tr-TR" dirty="0" err="1">
                <a:solidFill>
                  <a:srgbClr val="000000"/>
                </a:solidFill>
                <a:latin typeface="Times New Roman"/>
              </a:rPr>
              <a:t>beşyüz</a:t>
            </a:r>
            <a:r>
              <a:rPr lang="tr-TR" dirty="0">
                <a:solidFill>
                  <a:srgbClr val="000000"/>
                </a:solidFill>
                <a:latin typeface="Times New Roman"/>
              </a:rPr>
              <a:t> arasında çalışanı bulunan işyerlerinde üç. </a:t>
            </a:r>
          </a:p>
          <a:p>
            <a:r>
              <a:rPr lang="tr-TR" dirty="0">
                <a:solidFill>
                  <a:srgbClr val="000000"/>
                </a:solidFill>
                <a:latin typeface="Times New Roman"/>
              </a:rPr>
              <a:t>ç) </a:t>
            </a:r>
            <a:r>
              <a:rPr lang="tr-TR" dirty="0" err="1">
                <a:solidFill>
                  <a:srgbClr val="000000"/>
                </a:solidFill>
                <a:latin typeface="Times New Roman"/>
              </a:rPr>
              <a:t>Beşyüzbir</a:t>
            </a:r>
            <a:r>
              <a:rPr lang="tr-TR" dirty="0">
                <a:solidFill>
                  <a:srgbClr val="000000"/>
                </a:solidFill>
                <a:latin typeface="Times New Roman"/>
              </a:rPr>
              <a:t> ile bin arasında çalışanı bulunan işyerlerinde dört. </a:t>
            </a:r>
          </a:p>
          <a:p>
            <a:r>
              <a:rPr lang="tr-TR" dirty="0">
                <a:solidFill>
                  <a:srgbClr val="000000"/>
                </a:solidFill>
                <a:latin typeface="Times New Roman"/>
              </a:rPr>
              <a:t>d) </a:t>
            </a:r>
            <a:r>
              <a:rPr lang="tr-TR" dirty="0" err="1">
                <a:solidFill>
                  <a:srgbClr val="000000"/>
                </a:solidFill>
                <a:latin typeface="Times New Roman"/>
              </a:rPr>
              <a:t>Binbir</a:t>
            </a:r>
            <a:r>
              <a:rPr lang="tr-TR" dirty="0">
                <a:solidFill>
                  <a:srgbClr val="000000"/>
                </a:solidFill>
                <a:latin typeface="Times New Roman"/>
              </a:rPr>
              <a:t> ile </a:t>
            </a:r>
            <a:r>
              <a:rPr lang="tr-TR" dirty="0" err="1">
                <a:solidFill>
                  <a:srgbClr val="000000"/>
                </a:solidFill>
                <a:latin typeface="Times New Roman"/>
              </a:rPr>
              <a:t>ikibin</a:t>
            </a:r>
            <a:r>
              <a:rPr lang="tr-TR" dirty="0">
                <a:solidFill>
                  <a:srgbClr val="000000"/>
                </a:solidFill>
                <a:latin typeface="Times New Roman"/>
              </a:rPr>
              <a:t> arasında çalışanı bulunan işyerlerinde beş. </a:t>
            </a:r>
          </a:p>
          <a:p>
            <a:r>
              <a:rPr lang="tr-TR" dirty="0">
                <a:solidFill>
                  <a:srgbClr val="000000"/>
                </a:solidFill>
                <a:latin typeface="Times New Roman"/>
              </a:rPr>
              <a:t>e) </a:t>
            </a:r>
            <a:r>
              <a:rPr lang="tr-TR" dirty="0" err="1">
                <a:solidFill>
                  <a:srgbClr val="000000"/>
                </a:solidFill>
                <a:latin typeface="Times New Roman"/>
              </a:rPr>
              <a:t>İkibinbir</a:t>
            </a:r>
            <a:r>
              <a:rPr lang="tr-TR" dirty="0">
                <a:solidFill>
                  <a:srgbClr val="000000"/>
                </a:solidFill>
                <a:latin typeface="Times New Roman"/>
              </a:rPr>
              <a:t> ve üzeri çalışanı bulunan işyerlerinde altı. </a:t>
            </a:r>
            <a:endParaRPr lang="tr-TR" dirty="0"/>
          </a:p>
        </p:txBody>
      </p:sp>
    </p:spTree>
    <p:extLst>
      <p:ext uri="{BB962C8B-B14F-4D97-AF65-F5344CB8AC3E}">
        <p14:creationId xmlns="" xmlns:p14="http://schemas.microsoft.com/office/powerpoint/2010/main" val="2224953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a:t>
            </a:r>
            <a:r>
              <a:rPr lang="tr-TR" sz="4000" dirty="0" smtClean="0">
                <a:solidFill>
                  <a:srgbClr val="FF0000"/>
                </a:solidFill>
              </a:rPr>
              <a:t>Kanunu </a:t>
            </a:r>
            <a:r>
              <a:rPr lang="tr-TR" sz="4000" dirty="0">
                <a:solidFill>
                  <a:srgbClr val="FF0000"/>
                </a:solidFill>
              </a:rPr>
              <a:t>ve İşverenin Sorumlulukları</a:t>
            </a:r>
            <a:endParaRPr lang="tr-TR" dirty="0"/>
          </a:p>
        </p:txBody>
      </p:sp>
      <p:sp>
        <p:nvSpPr>
          <p:cNvPr id="3" name="İçerik Yer Tutucusu 2"/>
          <p:cNvSpPr>
            <a:spLocks noGrp="1"/>
          </p:cNvSpPr>
          <p:nvPr>
            <p:ph idx="1"/>
          </p:nvPr>
        </p:nvSpPr>
        <p:spPr/>
        <p:txBody>
          <a:bodyPr/>
          <a:lstStyle/>
          <a:p>
            <a:r>
              <a:rPr lang="tr-TR" dirty="0" smtClean="0"/>
              <a:t>Amaç :</a:t>
            </a:r>
            <a:endParaRPr lang="tr-TR" sz="4800" b="0" i="0" u="none" strike="noStrike" baseline="0" dirty="0" smtClean="0">
              <a:solidFill>
                <a:srgbClr val="000000"/>
              </a:solidFill>
              <a:latin typeface="Times New Roman"/>
            </a:endParaRPr>
          </a:p>
          <a:p>
            <a:pPr marL="0" indent="0">
              <a:buNone/>
            </a:pPr>
            <a:r>
              <a:rPr lang="tr-TR" sz="4800" dirty="0">
                <a:solidFill>
                  <a:srgbClr val="000000"/>
                </a:solidFill>
                <a:latin typeface="Times New Roman"/>
              </a:rPr>
              <a:t> </a:t>
            </a:r>
            <a:r>
              <a:rPr lang="tr-TR" sz="4800" dirty="0" smtClean="0">
                <a:solidFill>
                  <a:srgbClr val="000000"/>
                </a:solidFill>
                <a:latin typeface="Times New Roman"/>
              </a:rPr>
              <a:t>  </a:t>
            </a:r>
            <a:r>
              <a:rPr lang="tr-TR" dirty="0" smtClean="0">
                <a:solidFill>
                  <a:srgbClr val="000000"/>
                </a:solidFill>
                <a:latin typeface="Times New Roman"/>
              </a:rPr>
              <a:t>İ</a:t>
            </a:r>
            <a:r>
              <a:rPr lang="tr-TR" b="0" i="0" u="none" strike="noStrike" baseline="0" dirty="0" smtClean="0">
                <a:solidFill>
                  <a:srgbClr val="000000"/>
                </a:solidFill>
                <a:latin typeface="Times New Roman"/>
              </a:rPr>
              <a:t>şyerlerinde iş sağlığı ve güvenliğinin sağlanması ve mevcut sağlık ve güvenlik şartlarının iyileştirilmesi için işveren ve çalışanların görev, yetki, sorumluluk, hak ve yükümlülüklerini düzenlemektir. </a:t>
            </a:r>
            <a:endParaRPr lang="tr-TR" dirty="0"/>
          </a:p>
        </p:txBody>
      </p:sp>
    </p:spTree>
    <p:extLst>
      <p:ext uri="{BB962C8B-B14F-4D97-AF65-F5344CB8AC3E}">
        <p14:creationId xmlns="" xmlns:p14="http://schemas.microsoft.com/office/powerpoint/2010/main" val="2909949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Autofit/>
          </a:bodyPr>
          <a:lstStyle/>
          <a:p>
            <a:r>
              <a:rPr lang="tr-TR" sz="1600" b="1" dirty="0">
                <a:solidFill>
                  <a:srgbClr val="000000"/>
                </a:solidFill>
                <a:latin typeface="Times New Roman"/>
              </a:rPr>
              <a:t>İş sağlığı ve güvenliği kurulu </a:t>
            </a:r>
            <a:endParaRPr lang="tr-TR" sz="1600" dirty="0">
              <a:solidFill>
                <a:srgbClr val="000000"/>
              </a:solidFill>
              <a:latin typeface="Times New Roman"/>
            </a:endParaRPr>
          </a:p>
          <a:p>
            <a:r>
              <a:rPr lang="tr-TR" sz="1600" b="1" dirty="0">
                <a:solidFill>
                  <a:srgbClr val="000000"/>
                </a:solidFill>
                <a:latin typeface="Times New Roman"/>
              </a:rPr>
              <a:t>MADDE 22 – </a:t>
            </a:r>
            <a:r>
              <a:rPr lang="tr-TR" sz="1600" dirty="0">
                <a:solidFill>
                  <a:srgbClr val="000000"/>
                </a:solidFill>
                <a:latin typeface="Times New Roman"/>
              </a:rPr>
              <a:t>(1) Elli ve daha fazla çalışanın bulunduğu ve altı aydan fazla süren sürekli işlerin yapıldığı işyerlerinde işveren, iş sağlığı ve güvenliği ile ilgili çalışmalarda bulunmak üzere kurul oluşturur. İşveren, iş sağlığı ve güvenliği mevzuatına uygun kurul kararlarını uygular. </a:t>
            </a:r>
          </a:p>
          <a:p>
            <a:r>
              <a:rPr lang="tr-TR" sz="1600" dirty="0">
                <a:solidFill>
                  <a:srgbClr val="000000"/>
                </a:solidFill>
                <a:latin typeface="Times New Roman"/>
              </a:rPr>
              <a:t>(2) Altı aydan fazla süren asıl işveren-alt işveren ilişkisinin bulunduğu hallerde; </a:t>
            </a:r>
          </a:p>
          <a:p>
            <a:r>
              <a:rPr lang="tr-TR" sz="1600" dirty="0">
                <a:solidFill>
                  <a:srgbClr val="000000"/>
                </a:solidFill>
                <a:latin typeface="Times New Roman"/>
              </a:rPr>
              <a:t>a) Asıl işveren ve alt işveren tarafından ayrı ayrı kurul oluşturulmuş ise, faaliyetlerin yürütülmesi ve kararların uygulanması konusunda iş birliği ve koordinasyon asıl işverence sağlanır. </a:t>
            </a:r>
          </a:p>
          <a:p>
            <a:r>
              <a:rPr lang="tr-TR" sz="1600" dirty="0">
                <a:solidFill>
                  <a:srgbClr val="000000"/>
                </a:solidFill>
                <a:latin typeface="Times New Roman"/>
              </a:rPr>
              <a:t>b) Asıl işveren tarafından kurul oluşturulmuş ise, kurul oluşturması gerekmeyen alt işveren, koordinasyonu sağlamak üzere vekâleten yetkili bir temsilci atar. </a:t>
            </a:r>
          </a:p>
          <a:p>
            <a:r>
              <a:rPr lang="tr-TR" sz="1600" dirty="0">
                <a:solidFill>
                  <a:srgbClr val="000000"/>
                </a:solidFill>
                <a:latin typeface="Times New Roman"/>
              </a:rPr>
              <a:t>c) İşyerinde kurul oluşturması gerekmeyen asıl işveren, alt işverenin oluşturduğu kurula iş birliği ve koordinasyonu sağlamak üzere vekâleten yetkili bir temsilci atar. </a:t>
            </a:r>
          </a:p>
          <a:p>
            <a:r>
              <a:rPr lang="tr-TR" sz="1600" dirty="0">
                <a:solidFill>
                  <a:srgbClr val="000000"/>
                </a:solidFill>
                <a:latin typeface="Times New Roman"/>
              </a:rPr>
              <a:t>ç) Kurul oluşturması gerekmeyen asıl işveren ve alt işverenin toplam çalışan sayısı elliden fazla ise, koordinasyonu asıl işverence yapılmak kaydıyla, asıl işveren ve alt işveren tarafından birlikte bir kurul oluşturulur. </a:t>
            </a:r>
          </a:p>
          <a:p>
            <a:r>
              <a:rPr lang="tr-TR" sz="1600" dirty="0">
                <a:solidFill>
                  <a:srgbClr val="000000"/>
                </a:solidFill>
                <a:latin typeface="Times New Roman"/>
              </a:rPr>
              <a:t>(3) Aynı çalışma alanında birden fazla işverenin bulunması ve bu işverenlerce birden fazla kurulun oluşturulması hâlinde işverenler, birbirlerinin çalışmalarını etkileyebilecek kurul kararları hakkında diğer işverenleri bilgilendirir. </a:t>
            </a:r>
            <a:endParaRPr lang="tr-TR" sz="1600" dirty="0"/>
          </a:p>
        </p:txBody>
      </p:sp>
    </p:spTree>
    <p:extLst>
      <p:ext uri="{BB962C8B-B14F-4D97-AF65-F5344CB8AC3E}">
        <p14:creationId xmlns="" xmlns:p14="http://schemas.microsoft.com/office/powerpoint/2010/main" val="16765267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solidFill>
                  <a:srgbClr val="FF0000"/>
                </a:solidFill>
              </a:rPr>
              <a:t>6331 sayılı İş Sağlığı ve Güvenliği Kanun ve İşverenin Sorumlulukları</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a:solidFill>
                  <a:srgbClr val="000000"/>
                </a:solidFill>
                <a:latin typeface="Times New Roman"/>
              </a:rPr>
              <a:t>Yürürlük </a:t>
            </a:r>
            <a:endParaRPr lang="tr-TR" dirty="0">
              <a:solidFill>
                <a:srgbClr val="000000"/>
              </a:solidFill>
              <a:latin typeface="Times New Roman"/>
            </a:endParaRPr>
          </a:p>
          <a:p>
            <a:r>
              <a:rPr lang="tr-TR" b="1" dirty="0">
                <a:solidFill>
                  <a:srgbClr val="000000"/>
                </a:solidFill>
                <a:latin typeface="Times New Roman"/>
              </a:rPr>
              <a:t>MADDE 38 – </a:t>
            </a:r>
            <a:r>
              <a:rPr lang="tr-TR" dirty="0">
                <a:solidFill>
                  <a:srgbClr val="000000"/>
                </a:solidFill>
                <a:latin typeface="Times New Roman"/>
              </a:rPr>
              <a:t>(1) Bu Kanunun; </a:t>
            </a:r>
          </a:p>
          <a:p>
            <a:r>
              <a:rPr lang="tr-TR" dirty="0">
                <a:solidFill>
                  <a:srgbClr val="000000"/>
                </a:solidFill>
                <a:latin typeface="Times New Roman"/>
              </a:rPr>
              <a:t>a) </a:t>
            </a:r>
            <a:r>
              <a:rPr lang="tr-TR" b="1" dirty="0">
                <a:solidFill>
                  <a:srgbClr val="000000"/>
                </a:solidFill>
                <a:latin typeface="Times New Roman"/>
              </a:rPr>
              <a:t>(Değişik: 12/7/2013-6495/56 </a:t>
            </a:r>
            <a:r>
              <a:rPr lang="tr-TR" b="1" dirty="0" err="1">
                <a:solidFill>
                  <a:srgbClr val="000000"/>
                </a:solidFill>
                <a:latin typeface="Times New Roman"/>
              </a:rPr>
              <a:t>md.</a:t>
            </a:r>
            <a:r>
              <a:rPr lang="tr-TR" b="1" dirty="0">
                <a:solidFill>
                  <a:srgbClr val="000000"/>
                </a:solidFill>
                <a:latin typeface="Times New Roman"/>
              </a:rPr>
              <a:t>) </a:t>
            </a:r>
            <a:r>
              <a:rPr lang="tr-TR" dirty="0">
                <a:solidFill>
                  <a:srgbClr val="000000"/>
                </a:solidFill>
                <a:latin typeface="Times New Roman"/>
              </a:rPr>
              <a:t>6 ve 7 </a:t>
            </a:r>
            <a:r>
              <a:rPr lang="tr-TR" dirty="0" err="1">
                <a:solidFill>
                  <a:srgbClr val="000000"/>
                </a:solidFill>
                <a:latin typeface="Times New Roman"/>
              </a:rPr>
              <a:t>nci</a:t>
            </a:r>
            <a:r>
              <a:rPr lang="tr-TR" dirty="0">
                <a:solidFill>
                  <a:srgbClr val="000000"/>
                </a:solidFill>
                <a:latin typeface="Times New Roman"/>
              </a:rPr>
              <a:t> maddeleri; </a:t>
            </a:r>
          </a:p>
          <a:p>
            <a:r>
              <a:rPr lang="tr-TR" dirty="0">
                <a:solidFill>
                  <a:srgbClr val="000000"/>
                </a:solidFill>
                <a:latin typeface="Times New Roman"/>
              </a:rPr>
              <a:t>1) 4857 sayılı İş Kanununun mülga 81 inci maddesi kapsamında çalışanlar hariç </a:t>
            </a:r>
            <a:r>
              <a:rPr lang="tr-TR" b="1" dirty="0">
                <a:solidFill>
                  <a:srgbClr val="000000"/>
                </a:solidFill>
                <a:latin typeface="Times New Roman"/>
              </a:rPr>
              <a:t>kamu kurumları </a:t>
            </a:r>
            <a:r>
              <a:rPr lang="tr-TR" dirty="0">
                <a:solidFill>
                  <a:srgbClr val="000000"/>
                </a:solidFill>
                <a:latin typeface="Times New Roman"/>
              </a:rPr>
              <a:t>ile </a:t>
            </a:r>
            <a:r>
              <a:rPr lang="tr-TR" b="1" dirty="0">
                <a:solidFill>
                  <a:srgbClr val="000000"/>
                </a:solidFill>
                <a:latin typeface="Times New Roman"/>
              </a:rPr>
              <a:t>50’den az çalışanı olan ve az tehlikeli sınıfta yer alan işyerleri için 1/7/2016 tarihinde, </a:t>
            </a:r>
          </a:p>
          <a:p>
            <a:r>
              <a:rPr lang="tr-TR" dirty="0">
                <a:solidFill>
                  <a:srgbClr val="000000"/>
                </a:solidFill>
                <a:latin typeface="Times New Roman"/>
              </a:rPr>
              <a:t>2) 50’den az çalışanı olan tehlikeli ve çok tehlikeli sınıfta yer alan işyerleri için 1/1/2014 tarihinde, </a:t>
            </a:r>
          </a:p>
          <a:p>
            <a:r>
              <a:rPr lang="tr-TR" dirty="0">
                <a:solidFill>
                  <a:srgbClr val="000000"/>
                </a:solidFill>
                <a:latin typeface="Times New Roman"/>
              </a:rPr>
              <a:t>3) Diğer işyerleri için yayımı tarihinden itibaren altı ay sonra, </a:t>
            </a:r>
          </a:p>
          <a:p>
            <a:r>
              <a:rPr lang="tr-TR" dirty="0">
                <a:solidFill>
                  <a:srgbClr val="000000"/>
                </a:solidFill>
                <a:latin typeface="Times New Roman"/>
              </a:rPr>
              <a:t>b) 9, 31, 33, 34, 35, 36 ve 38 inci maddeleri ile geçici 4, geçici 5, geçici 6, geçici 7 ve geçici 8 inci maddeleri yayımı tarihinde, </a:t>
            </a:r>
          </a:p>
          <a:p>
            <a:r>
              <a:rPr lang="tr-TR" dirty="0">
                <a:solidFill>
                  <a:srgbClr val="000000"/>
                </a:solidFill>
                <a:latin typeface="Times New Roman"/>
              </a:rPr>
              <a:t>c) Diğer maddeleri yayımı tarihinden itibaren altı ay sonra, </a:t>
            </a:r>
          </a:p>
          <a:p>
            <a:pPr marL="0" indent="0">
              <a:buNone/>
            </a:pPr>
            <a:r>
              <a:rPr lang="tr-TR" dirty="0" smtClean="0">
                <a:solidFill>
                  <a:srgbClr val="000000"/>
                </a:solidFill>
                <a:latin typeface="Times New Roman"/>
              </a:rPr>
              <a:t>     yürürlüğe </a:t>
            </a:r>
            <a:r>
              <a:rPr lang="tr-TR" dirty="0">
                <a:solidFill>
                  <a:srgbClr val="000000"/>
                </a:solidFill>
                <a:latin typeface="Times New Roman"/>
              </a:rPr>
              <a:t>girer. </a:t>
            </a:r>
            <a:endParaRPr lang="tr-TR" dirty="0"/>
          </a:p>
        </p:txBody>
      </p:sp>
    </p:spTree>
    <p:extLst>
      <p:ext uri="{BB962C8B-B14F-4D97-AF65-F5344CB8AC3E}">
        <p14:creationId xmlns="" xmlns:p14="http://schemas.microsoft.com/office/powerpoint/2010/main" val="387707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a:t>
            </a:r>
            <a:r>
              <a:rPr lang="tr-TR" sz="4000" dirty="0" smtClean="0">
                <a:solidFill>
                  <a:srgbClr val="FF0000"/>
                </a:solidFill>
              </a:rPr>
              <a:t>Kanunu </a:t>
            </a:r>
            <a:r>
              <a:rPr lang="tr-TR" sz="4000" dirty="0">
                <a:solidFill>
                  <a:srgbClr val="FF0000"/>
                </a:solidFill>
              </a:rPr>
              <a:t>ve İşverenin Sorumlulukları</a:t>
            </a:r>
            <a:endParaRPr lang="tr-TR" dirty="0"/>
          </a:p>
        </p:txBody>
      </p:sp>
      <p:sp>
        <p:nvSpPr>
          <p:cNvPr id="3" name="İçerik Yer Tutucusu 2"/>
          <p:cNvSpPr>
            <a:spLocks noGrp="1"/>
          </p:cNvSpPr>
          <p:nvPr>
            <p:ph idx="1"/>
          </p:nvPr>
        </p:nvSpPr>
        <p:spPr/>
        <p:txBody>
          <a:bodyPr/>
          <a:lstStyle/>
          <a:p>
            <a:r>
              <a:rPr lang="tr-TR" dirty="0" smtClean="0"/>
              <a:t>İşveren :</a:t>
            </a:r>
            <a:endParaRPr lang="tr-TR" sz="4800" b="0" i="0" u="none" strike="noStrike" baseline="0" dirty="0" smtClean="0">
              <a:solidFill>
                <a:srgbClr val="000000"/>
              </a:solidFill>
              <a:latin typeface="Times New Roman"/>
            </a:endParaRPr>
          </a:p>
          <a:p>
            <a:pPr marL="0" indent="0">
              <a:buNone/>
            </a:pPr>
            <a:r>
              <a:rPr lang="tr-TR" sz="4800" dirty="0">
                <a:solidFill>
                  <a:srgbClr val="000000"/>
                </a:solidFill>
                <a:latin typeface="Times New Roman"/>
              </a:rPr>
              <a:t> </a:t>
            </a:r>
            <a:r>
              <a:rPr lang="tr-TR" sz="4800" dirty="0" smtClean="0">
                <a:solidFill>
                  <a:srgbClr val="000000"/>
                </a:solidFill>
                <a:latin typeface="Times New Roman"/>
              </a:rPr>
              <a:t>  </a:t>
            </a:r>
            <a:r>
              <a:rPr lang="tr-TR" b="0" i="0" u="none" strike="noStrike" baseline="0" dirty="0" smtClean="0">
                <a:solidFill>
                  <a:srgbClr val="000000"/>
                </a:solidFill>
                <a:latin typeface="Times New Roman"/>
              </a:rPr>
              <a:t>Çalışan istihdam eden gerçek veya tüzel kişi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yahut tüzel kişiliği olmayan kurum ve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kuruluşları, </a:t>
            </a:r>
            <a:endParaRPr lang="tr-TR" dirty="0"/>
          </a:p>
        </p:txBody>
      </p:sp>
    </p:spTree>
    <p:extLst>
      <p:ext uri="{BB962C8B-B14F-4D97-AF65-F5344CB8AC3E}">
        <p14:creationId xmlns="" xmlns:p14="http://schemas.microsoft.com/office/powerpoint/2010/main" val="402973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a:t>
            </a:r>
            <a:r>
              <a:rPr lang="tr-TR" sz="4000" dirty="0" smtClean="0">
                <a:solidFill>
                  <a:srgbClr val="FF0000"/>
                </a:solidFill>
              </a:rPr>
              <a:t>Kanunu </a:t>
            </a:r>
            <a:r>
              <a:rPr lang="tr-TR" sz="4000" dirty="0">
                <a:solidFill>
                  <a:srgbClr val="FF0000"/>
                </a:solidFill>
              </a:rPr>
              <a:t>ve İşverenin Sorumlulukları</a:t>
            </a:r>
            <a:endParaRPr lang="tr-TR" dirty="0"/>
          </a:p>
        </p:txBody>
      </p:sp>
      <p:sp>
        <p:nvSpPr>
          <p:cNvPr id="3" name="İçerik Yer Tutucusu 2"/>
          <p:cNvSpPr>
            <a:spLocks noGrp="1"/>
          </p:cNvSpPr>
          <p:nvPr>
            <p:ph idx="1"/>
          </p:nvPr>
        </p:nvSpPr>
        <p:spPr/>
        <p:txBody>
          <a:bodyPr>
            <a:normAutofit fontScale="92500"/>
          </a:bodyPr>
          <a:lstStyle/>
          <a:p>
            <a:r>
              <a:rPr lang="tr-TR" dirty="0" smtClean="0"/>
              <a:t>İş Güvenliği Uzmanı : </a:t>
            </a:r>
          </a:p>
          <a:p>
            <a:pPr marL="0" indent="0">
              <a:buNone/>
            </a:pPr>
            <a:r>
              <a:rPr lang="tr-TR" b="0" i="0" u="none" strike="noStrike" baseline="0" dirty="0" smtClean="0">
                <a:solidFill>
                  <a:srgbClr val="000000"/>
                </a:solidFill>
                <a:latin typeface="Times New Roman"/>
              </a:rPr>
              <a:t>    İş sağlığı ve güvenliği alanında görev yapmak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üzere Bakanlıkça yetkilendirilmiş, iş güvenliği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uzmanlığı belgesine sahip mühendis, mimar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veya teknik elemanı, </a:t>
            </a:r>
          </a:p>
          <a:p>
            <a:pPr marL="0" indent="0">
              <a:buNone/>
            </a:pPr>
            <a:r>
              <a:rPr lang="tr-TR" dirty="0">
                <a:solidFill>
                  <a:srgbClr val="000000"/>
                </a:solidFill>
                <a:latin typeface="Times New Roman"/>
              </a:rPr>
              <a:t> </a:t>
            </a:r>
            <a:r>
              <a:rPr lang="tr-TR" dirty="0" smtClean="0">
                <a:solidFill>
                  <a:srgbClr val="000000"/>
                </a:solidFill>
                <a:latin typeface="Times New Roman"/>
              </a:rPr>
              <a:t>  (A sınıfı </a:t>
            </a:r>
            <a:r>
              <a:rPr lang="tr-TR" dirty="0" err="1" smtClean="0">
                <a:solidFill>
                  <a:srgbClr val="000000"/>
                </a:solidFill>
                <a:latin typeface="Times New Roman"/>
              </a:rPr>
              <a:t>İGU:Az</a:t>
            </a:r>
            <a:r>
              <a:rPr lang="tr-TR" dirty="0" smtClean="0">
                <a:solidFill>
                  <a:srgbClr val="000000"/>
                </a:solidFill>
                <a:latin typeface="Times New Roman"/>
              </a:rPr>
              <a:t> Tehlikeli-Tehlikeli-Çok Tehlikeli</a:t>
            </a:r>
          </a:p>
          <a:p>
            <a:pPr marL="0" indent="0">
              <a:buNone/>
            </a:pPr>
            <a:r>
              <a:rPr lang="tr-TR" dirty="0" smtClean="0">
                <a:solidFill>
                  <a:srgbClr val="000000"/>
                </a:solidFill>
                <a:latin typeface="Times New Roman"/>
              </a:rPr>
              <a:t>    B sınıfı </a:t>
            </a:r>
            <a:r>
              <a:rPr lang="tr-TR" dirty="0" err="1" smtClean="0">
                <a:solidFill>
                  <a:srgbClr val="000000"/>
                </a:solidFill>
                <a:latin typeface="Times New Roman"/>
              </a:rPr>
              <a:t>İGU:Az</a:t>
            </a:r>
            <a:r>
              <a:rPr lang="tr-TR" dirty="0" smtClean="0">
                <a:solidFill>
                  <a:srgbClr val="000000"/>
                </a:solidFill>
                <a:latin typeface="Times New Roman"/>
              </a:rPr>
              <a:t> Tehlikeli-Tehlikeli-Çok Tehlikeli</a:t>
            </a:r>
          </a:p>
          <a:p>
            <a:pPr marL="0" indent="0">
              <a:buNone/>
            </a:pPr>
            <a:r>
              <a:rPr lang="tr-TR" dirty="0" smtClean="0">
                <a:solidFill>
                  <a:srgbClr val="000000"/>
                </a:solidFill>
                <a:latin typeface="Times New Roman"/>
              </a:rPr>
              <a:t>    C sınıfı </a:t>
            </a:r>
            <a:r>
              <a:rPr lang="tr-TR" dirty="0" err="1" smtClean="0">
                <a:solidFill>
                  <a:srgbClr val="000000"/>
                </a:solidFill>
                <a:latin typeface="Times New Roman"/>
              </a:rPr>
              <a:t>İGU:Az</a:t>
            </a:r>
            <a:r>
              <a:rPr lang="tr-TR" dirty="0" smtClean="0">
                <a:solidFill>
                  <a:srgbClr val="000000"/>
                </a:solidFill>
                <a:latin typeface="Times New Roman"/>
              </a:rPr>
              <a:t> Tehlikeli-Tehlikeli iş yerlerine)</a:t>
            </a:r>
            <a:endParaRPr lang="tr-TR" dirty="0"/>
          </a:p>
        </p:txBody>
      </p:sp>
    </p:spTree>
    <p:extLst>
      <p:ext uri="{BB962C8B-B14F-4D97-AF65-F5344CB8AC3E}">
        <p14:creationId xmlns="" xmlns:p14="http://schemas.microsoft.com/office/powerpoint/2010/main" val="2503255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a:t>
            </a:r>
            <a:r>
              <a:rPr lang="tr-TR" sz="4000" dirty="0" smtClean="0">
                <a:solidFill>
                  <a:srgbClr val="FF0000"/>
                </a:solidFill>
              </a:rPr>
              <a:t>Kanunu </a:t>
            </a:r>
            <a:r>
              <a:rPr lang="tr-TR" sz="4000" dirty="0">
                <a:solidFill>
                  <a:srgbClr val="FF0000"/>
                </a:solidFill>
              </a:rPr>
              <a:t>ve İşverenin Sorumlulukları</a:t>
            </a:r>
            <a:endParaRPr lang="tr-TR" dirty="0"/>
          </a:p>
        </p:txBody>
      </p:sp>
      <p:sp>
        <p:nvSpPr>
          <p:cNvPr id="3" name="İçerik Yer Tutucusu 2"/>
          <p:cNvSpPr>
            <a:spLocks noGrp="1"/>
          </p:cNvSpPr>
          <p:nvPr>
            <p:ph idx="1"/>
          </p:nvPr>
        </p:nvSpPr>
        <p:spPr/>
        <p:txBody>
          <a:bodyPr/>
          <a:lstStyle/>
          <a:p>
            <a:r>
              <a:rPr lang="tr-TR" dirty="0" smtClean="0"/>
              <a:t>İşyeri Hekimi :</a:t>
            </a:r>
          </a:p>
          <a:p>
            <a:pPr marL="0" indent="0">
              <a:buNone/>
            </a:pPr>
            <a:r>
              <a:rPr lang="tr-TR" b="0" i="0" u="none" strike="noStrike" baseline="0" dirty="0" smtClean="0">
                <a:solidFill>
                  <a:srgbClr val="000000"/>
                </a:solidFill>
                <a:latin typeface="Times New Roman"/>
              </a:rPr>
              <a:t>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İş sağlığı ve güvenliği alanında görev yapmak </a:t>
            </a:r>
          </a:p>
          <a:p>
            <a:pPr marL="0" indent="0">
              <a:buNone/>
            </a:pPr>
            <a:r>
              <a:rPr lang="tr-TR" b="0" i="0" u="none" strike="noStrike" baseline="0" dirty="0" smtClean="0">
                <a:solidFill>
                  <a:srgbClr val="000000"/>
                </a:solidFill>
                <a:latin typeface="Times New Roman"/>
              </a:rPr>
              <a:t>   üzere Bakanlıkça yetkilendirilmiş, işyeri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hekimliği belgesine sahip hekimi, </a:t>
            </a:r>
            <a:endParaRPr lang="tr-TR" dirty="0"/>
          </a:p>
        </p:txBody>
      </p:sp>
    </p:spTree>
    <p:extLst>
      <p:ext uri="{BB962C8B-B14F-4D97-AF65-F5344CB8AC3E}">
        <p14:creationId xmlns="" xmlns:p14="http://schemas.microsoft.com/office/powerpoint/2010/main" val="4148675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a:t>
            </a:r>
            <a:r>
              <a:rPr lang="tr-TR" sz="4000" dirty="0" smtClean="0">
                <a:solidFill>
                  <a:srgbClr val="FF0000"/>
                </a:solidFill>
              </a:rPr>
              <a:t>Kanunu </a:t>
            </a:r>
            <a:r>
              <a:rPr lang="tr-TR" sz="4000" dirty="0">
                <a:solidFill>
                  <a:srgbClr val="FF0000"/>
                </a:solidFill>
              </a:rPr>
              <a:t>ve İşverenin Sorumlulukları</a:t>
            </a:r>
            <a:endParaRPr lang="tr-TR" dirty="0"/>
          </a:p>
        </p:txBody>
      </p:sp>
      <p:sp>
        <p:nvSpPr>
          <p:cNvPr id="3" name="İçerik Yer Tutucusu 2"/>
          <p:cNvSpPr>
            <a:spLocks noGrp="1"/>
          </p:cNvSpPr>
          <p:nvPr>
            <p:ph idx="1"/>
          </p:nvPr>
        </p:nvSpPr>
        <p:spPr/>
        <p:txBody>
          <a:bodyPr/>
          <a:lstStyle/>
          <a:p>
            <a:r>
              <a:rPr lang="tr-TR" b="0" i="0" u="none" strike="noStrike" baseline="0" dirty="0" smtClean="0">
                <a:solidFill>
                  <a:srgbClr val="000000"/>
                </a:solidFill>
                <a:latin typeface="Times New Roman"/>
              </a:rPr>
              <a:t>Ortak sağlık ve güvenlik birimi:</a:t>
            </a:r>
          </a:p>
          <a:p>
            <a:pPr marL="0" indent="0">
              <a:buNone/>
            </a:pPr>
            <a:endParaRPr lang="tr-TR" b="0" i="0" u="none" strike="noStrike" baseline="0" dirty="0" smtClean="0">
              <a:solidFill>
                <a:srgbClr val="000000"/>
              </a:solidFill>
              <a:latin typeface="Times New Roman"/>
            </a:endParaRP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 Kamu kurum ve kuruluşları, organize sanayi  </a:t>
            </a:r>
          </a:p>
          <a:p>
            <a:pPr marL="0" indent="0">
              <a:buNone/>
            </a:pPr>
            <a:r>
              <a:rPr lang="tr-TR" b="0" i="0" u="none" strike="noStrike" baseline="0" dirty="0" smtClean="0">
                <a:solidFill>
                  <a:srgbClr val="000000"/>
                </a:solidFill>
                <a:latin typeface="Times New Roman"/>
              </a:rPr>
              <a:t>bölgeleri ile Türk Ticaret Kanununa göre faaliyet gösteren şirketler tarafından, işyerlerine iş sağlığı ve güvenliği hizmetlerini sunmak üzere kurulan gerekli donanım ve personele sahip olan ve Bakanlıkça yetkilendirilen birimi, </a:t>
            </a:r>
            <a:endParaRPr lang="tr-TR" dirty="0"/>
          </a:p>
        </p:txBody>
      </p:sp>
    </p:spTree>
    <p:extLst>
      <p:ext uri="{BB962C8B-B14F-4D97-AF65-F5344CB8AC3E}">
        <p14:creationId xmlns="" xmlns:p14="http://schemas.microsoft.com/office/powerpoint/2010/main" val="653924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a:t>
            </a:r>
            <a:r>
              <a:rPr lang="tr-TR" sz="4000" dirty="0" smtClean="0">
                <a:solidFill>
                  <a:srgbClr val="FF0000"/>
                </a:solidFill>
              </a:rPr>
              <a:t>Kanunu </a:t>
            </a:r>
            <a:r>
              <a:rPr lang="tr-TR" sz="4000" dirty="0">
                <a:solidFill>
                  <a:srgbClr val="FF0000"/>
                </a:solidFill>
              </a:rPr>
              <a:t>ve İşverenin Sorumlulukları</a:t>
            </a:r>
            <a:endParaRPr lang="tr-TR" dirty="0"/>
          </a:p>
        </p:txBody>
      </p:sp>
      <p:sp>
        <p:nvSpPr>
          <p:cNvPr id="3" name="İçerik Yer Tutucusu 2"/>
          <p:cNvSpPr>
            <a:spLocks noGrp="1"/>
          </p:cNvSpPr>
          <p:nvPr>
            <p:ph idx="1"/>
          </p:nvPr>
        </p:nvSpPr>
        <p:spPr/>
        <p:txBody>
          <a:bodyPr/>
          <a:lstStyle/>
          <a:p>
            <a:r>
              <a:rPr lang="tr-TR" b="0" i="0" u="none" strike="noStrike" baseline="0" dirty="0" smtClean="0">
                <a:solidFill>
                  <a:srgbClr val="000000"/>
                </a:solidFill>
                <a:latin typeface="Times New Roman"/>
              </a:rPr>
              <a:t>Risk değerlendirmesi: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İşyerinde var olan ya da dışarıdan gelebilecek tehlikelerin belirlenmesi, bu tehlikelerin riske dönüşmesine yol açan faktörler ile tehlikelerden kaynaklanan risklerin analiz edilerek derecelendirilmesi ve kontrol tedbirlerinin kararlaştırılması amacıyla yapılması gerekli çalışmaları, </a:t>
            </a:r>
            <a:endParaRPr lang="tr-TR" dirty="0"/>
          </a:p>
        </p:txBody>
      </p:sp>
    </p:spTree>
    <p:extLst>
      <p:ext uri="{BB962C8B-B14F-4D97-AF65-F5344CB8AC3E}">
        <p14:creationId xmlns="" xmlns:p14="http://schemas.microsoft.com/office/powerpoint/2010/main" val="598472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dirty="0">
                <a:solidFill>
                  <a:srgbClr val="FF0000"/>
                </a:solidFill>
              </a:rPr>
              <a:t>6331 sayılı İş Sağlığı ve Güvenliği </a:t>
            </a:r>
            <a:r>
              <a:rPr lang="tr-TR" sz="4000" dirty="0" smtClean="0">
                <a:solidFill>
                  <a:srgbClr val="FF0000"/>
                </a:solidFill>
              </a:rPr>
              <a:t>Kanunu </a:t>
            </a:r>
            <a:r>
              <a:rPr lang="tr-TR" sz="4000" dirty="0">
                <a:solidFill>
                  <a:srgbClr val="FF0000"/>
                </a:solidFill>
              </a:rPr>
              <a:t>ve İşverenin Sorumlulukları</a:t>
            </a:r>
            <a:endParaRPr lang="tr-TR" dirty="0"/>
          </a:p>
        </p:txBody>
      </p:sp>
      <p:sp>
        <p:nvSpPr>
          <p:cNvPr id="3" name="İçerik Yer Tutucusu 2"/>
          <p:cNvSpPr>
            <a:spLocks noGrp="1"/>
          </p:cNvSpPr>
          <p:nvPr>
            <p:ph idx="1"/>
          </p:nvPr>
        </p:nvSpPr>
        <p:spPr/>
        <p:txBody>
          <a:bodyPr>
            <a:normAutofit fontScale="92500" lnSpcReduction="20000"/>
          </a:bodyPr>
          <a:lstStyle/>
          <a:p>
            <a:r>
              <a:rPr lang="tr-TR" b="0" i="0" u="none" strike="noStrike" baseline="0" dirty="0" smtClean="0">
                <a:solidFill>
                  <a:srgbClr val="000000"/>
                </a:solidFill>
                <a:latin typeface="Times New Roman"/>
              </a:rPr>
              <a:t>Tehlike sınıfı: </a:t>
            </a:r>
          </a:p>
          <a:p>
            <a:pPr marL="0" indent="0">
              <a:buNone/>
            </a:pPr>
            <a:r>
              <a:rPr lang="tr-TR" dirty="0">
                <a:solidFill>
                  <a:srgbClr val="000000"/>
                </a:solidFill>
                <a:latin typeface="Times New Roman"/>
              </a:rPr>
              <a:t> </a:t>
            </a:r>
            <a:r>
              <a:rPr lang="tr-TR" dirty="0" smtClean="0">
                <a:solidFill>
                  <a:srgbClr val="000000"/>
                </a:solidFill>
                <a:latin typeface="Times New Roman"/>
              </a:rPr>
              <a:t>   </a:t>
            </a:r>
            <a:r>
              <a:rPr lang="tr-TR" b="0" i="0" u="none" strike="noStrike" baseline="0" dirty="0" smtClean="0">
                <a:solidFill>
                  <a:srgbClr val="000000"/>
                </a:solidFill>
                <a:latin typeface="Times New Roman"/>
              </a:rPr>
              <a:t>İş sağlığı ve güvenliği açısından, yapılan işin özelliği, işin her safhasında kullanılan veya ortaya çıkan maddeler, iş ekipmanı, üretim yöntem ve şekilleri, çalışma ortam ve şartları ile ilgili diğer hususlar dikkate alınarak işyeri için belirlenen tehlike grubunu, </a:t>
            </a:r>
          </a:p>
          <a:p>
            <a:pPr marL="0" indent="0">
              <a:buNone/>
            </a:pPr>
            <a:r>
              <a:rPr lang="tr-TR" dirty="0" smtClean="0">
                <a:solidFill>
                  <a:srgbClr val="000000"/>
                </a:solidFill>
                <a:latin typeface="Times New Roman"/>
              </a:rPr>
              <a:t>      </a:t>
            </a:r>
            <a:r>
              <a:rPr lang="tr-TR" b="1" dirty="0" smtClean="0">
                <a:solidFill>
                  <a:srgbClr val="000000"/>
                </a:solidFill>
                <a:latin typeface="Times New Roman"/>
              </a:rPr>
              <a:t>Az Tehlikeli - </a:t>
            </a:r>
            <a:r>
              <a:rPr lang="tr-TR" b="1" dirty="0" smtClean="0">
                <a:solidFill>
                  <a:srgbClr val="FF0000"/>
                </a:solidFill>
                <a:latin typeface="Times New Roman"/>
              </a:rPr>
              <a:t>Tehlikeli </a:t>
            </a:r>
            <a:r>
              <a:rPr lang="tr-TR" b="1" dirty="0" smtClean="0">
                <a:solidFill>
                  <a:srgbClr val="000000"/>
                </a:solidFill>
                <a:latin typeface="Times New Roman"/>
              </a:rPr>
              <a:t>- Çok Tehlikeli</a:t>
            </a:r>
          </a:p>
          <a:p>
            <a:pPr marL="0" indent="0">
              <a:buNone/>
            </a:pPr>
            <a:r>
              <a:rPr lang="tr-TR" b="1" dirty="0" smtClean="0">
                <a:solidFill>
                  <a:srgbClr val="000000"/>
                </a:solidFill>
                <a:latin typeface="Times New Roman"/>
              </a:rPr>
              <a:t>SGK Sic.No:2-</a:t>
            </a:r>
            <a:r>
              <a:rPr lang="tr-TR" b="1" dirty="0" smtClean="0">
                <a:solidFill>
                  <a:srgbClr val="FF0000"/>
                </a:solidFill>
                <a:latin typeface="Times New Roman"/>
              </a:rPr>
              <a:t>1051-01</a:t>
            </a:r>
            <a:r>
              <a:rPr lang="tr-TR" b="1" dirty="0" smtClean="0">
                <a:solidFill>
                  <a:srgbClr val="000000"/>
                </a:solidFill>
                <a:latin typeface="Times New Roman"/>
              </a:rPr>
              <a:t>-01-1021664-059-04-89-000</a:t>
            </a:r>
          </a:p>
          <a:p>
            <a:pPr marL="0" indent="0">
              <a:buNone/>
            </a:pPr>
            <a:r>
              <a:rPr lang="tr-TR" dirty="0" err="1" smtClean="0">
                <a:solidFill>
                  <a:srgbClr val="000000"/>
                </a:solidFill>
                <a:latin typeface="Times New Roman"/>
              </a:rPr>
              <a:t>Nace</a:t>
            </a:r>
            <a:r>
              <a:rPr lang="tr-TR" dirty="0" smtClean="0">
                <a:solidFill>
                  <a:srgbClr val="000000"/>
                </a:solidFill>
                <a:latin typeface="Times New Roman"/>
              </a:rPr>
              <a:t> Kodu :105101 </a:t>
            </a:r>
            <a:r>
              <a:rPr lang="tr-TR" sz="3000" dirty="0" smtClean="0">
                <a:solidFill>
                  <a:srgbClr val="000000"/>
                </a:solidFill>
                <a:latin typeface="Times New Roman"/>
              </a:rPr>
              <a:t>(vergi levhasında bulunmaktadır.)</a:t>
            </a:r>
            <a:endParaRPr lang="tr-TR" sz="3000" dirty="0"/>
          </a:p>
        </p:txBody>
      </p:sp>
    </p:spTree>
    <p:extLst>
      <p:ext uri="{BB962C8B-B14F-4D97-AF65-F5344CB8AC3E}">
        <p14:creationId xmlns="" xmlns:p14="http://schemas.microsoft.com/office/powerpoint/2010/main" val="2407241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2944</Words>
  <Application>Microsoft Office PowerPoint</Application>
  <PresentationFormat>Ekran Gösterisi (4:3)</PresentationFormat>
  <Paragraphs>208</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6331 sayılı İş Sağlığı ve Güvenliği Kanunu ve İşverenin Sorumlulukları</vt:lpstr>
      <vt:lpstr>6331 sayılı İş Sağlığı ve Güvenliği Kanunu ve İşverenin Sorumlulukları</vt:lpstr>
      <vt:lpstr>6331 sayılı İş Sağlığı ve Güvenliği Kanunu ve İşverenin Sorumlulukları</vt:lpstr>
      <vt:lpstr>6331 sayılı İş Sağlığı ve Güvenliği Kanunu ve İşverenin Sorumlulukları</vt:lpstr>
      <vt:lpstr>6331 sayılı İş Sağlığı ve Güvenliği Kanunu ve İşverenin Sorumlulukları</vt:lpstr>
      <vt:lpstr>6331 sayılı İş Sağlığı ve Güvenliği Kanunu ve İşverenin Sorumlulukları</vt:lpstr>
      <vt:lpstr>6331 sayılı İş Sağlığı ve Güvenliği Kanunu ve İşverenin Sorumlulukları</vt:lpstr>
      <vt:lpstr>6331 sayılı İş Sağlığı ve Güvenliği Kanunu ve İşverenin Sorumlulukları</vt:lpstr>
      <vt:lpstr>6331 sayılı İş Sağlığı ve Güvenliği Kanunu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lpstr>6331 sayılı İş Sağlığı ve Güvenliği Kanun ve İşverenin Sorumlulukları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6331 sayılı İş Sağlığı ve Güvenliği Kanunu ve İşverenin Sorumlulukları</dc:title>
  <dc:creator>SONY</dc:creator>
  <cp:lastModifiedBy>ibrahim</cp:lastModifiedBy>
  <cp:revision>17</cp:revision>
  <dcterms:created xsi:type="dcterms:W3CDTF">2016-06-14T08:14:39Z</dcterms:created>
  <dcterms:modified xsi:type="dcterms:W3CDTF">2016-06-20T07:34:32Z</dcterms:modified>
</cp:coreProperties>
</file>